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</Types>
</file>

<file path=_rels/.rels><?xml version="1.0" encoding="UTF-8" standalone="yes"?>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  <p:sldId id="273" r:id="rId25"/>
    <p:sldId id="274" r:id="rId26"/>
    <p:sldId id="275" r:id="rId27"/>
    <p:sldId id="276" r:id="rId28"/>
    <p:sldId id="277" r:id="rId29"/>
    <p:sldId id="278" r:id="rId30"/>
    <p:sldId id="279" r:id="rId31"/>
    <p:sldId id="280" r:id="rId32"/>
    <p:sldId id="281" r:id="rId33"/>
    <p:sldId id="282" r:id="rId34"/>
  </p:sldIdLst>
  <p:sldSz cx="13004800" cy="97536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1pPr>
    <a:lvl2pPr marL="0" marR="0" indent="228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2pPr>
    <a:lvl3pPr marL="0" marR="0" indent="457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3pPr>
    <a:lvl4pPr marL="0" marR="0" indent="685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4pPr>
    <a:lvl5pPr marL="0" marR="0" indent="9144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5pPr>
    <a:lvl6pPr marL="0" marR="0" indent="11430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6pPr>
    <a:lvl7pPr marL="0" marR="0" indent="13716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7pPr>
    <a:lvl8pPr marL="0" marR="0" indent="16002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8pPr>
    <a:lvl9pPr marL="0" marR="0" indent="1828800" algn="l" defTabSz="584200" rtl="0" fontAlgn="auto" latinLnBrk="0" hangingPunct="0">
      <a:lnSpc>
        <a:spcPct val="100000"/>
      </a:lnSpc>
      <a:spcBef>
        <a:spcPts val="2400"/>
      </a:spcBef>
      <a:spcAft>
        <a:spcPts val="0"/>
      </a:spcAft>
      <a:buClrTx/>
      <a:buSzTx/>
      <a:buFontTx/>
      <a:buNone/>
      <a:tabLst/>
      <a:defRPr b="0" baseline="0" cap="none" i="0" spc="0" strike="noStrike" sz="2000" u="none" kumimoji="0" normalizeH="0">
        <a:ln>
          <a:noFill/>
        </a:ln>
        <a:solidFill>
          <a:srgbClr val="838787"/>
        </a:solidFill>
        <a:effectLst/>
        <a:uFillTx/>
        <a:latin typeface="Avenir Next Medium"/>
        <a:ea typeface="Avenir Next Medium"/>
        <a:cs typeface="Avenir Next Medium"/>
        <a:sym typeface="Avenir Next Medium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4C3C2611-4C71-4FC5-86AE-919BDF0F9419}" styleName="">
    <a:tblBg/>
    <a:wholeTbl>
      <a:tcTxStyle b="off" i="off">
        <a:font>
          <a:latin typeface="Avenir Next Medium"/>
          <a:ea typeface="Avenir Next Medium"/>
          <a:cs typeface="Avenir Next Medium"/>
        </a:font>
        <a:schemeClr val="accent1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1">
              <a:hueOff val="178262"/>
              <a:satOff val="-8651"/>
              <a:lumOff val="-7254"/>
              <a:alpha val="29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Row>
  </a:tblStyle>
  <a:tblStyle styleId="{C7B018BB-80A7-4F77-B60F-C8B233D01FF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chemeClr val="accent6">
              <a:alpha val="25000"/>
            </a:scheme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A01D73"/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78187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5">
              <a:hueOff val="-239254"/>
              <a:lumOff val="-1399"/>
            </a:schemeClr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4EB9B">
              <a:alpha val="26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889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D4EB9B">
                  <a:alpha val="26000"/>
                </a:srgbClr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147882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>
              <a:alpha val="75000"/>
            </a:srgbClr>
          </a:solidFill>
        </a:fill>
      </a:tcStyle>
    </a:wholeTbl>
    <a:band2H>
      <a:tcTxStyle b="def" i="def"/>
      <a:tcStyle>
        <a:tcBdr/>
        <a:fill>
          <a:solidFill>
            <a:srgbClr val="686A6A">
              <a:alpha val="85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222222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222222"/>
              </a:solidFill>
              <a:prstDash val="solid"/>
              <a:miter lim="400000"/>
            </a:ln>
          </a:right>
          <a:top>
            <a:ln w="25400" cap="flat">
              <a:solidFill>
                <a:srgbClr val="222222"/>
              </a:solidFill>
              <a:prstDash val="solid"/>
              <a:miter lim="400000"/>
            </a:ln>
          </a:top>
          <a:bottom>
            <a:ln w="254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686A6A">
              <a:alpha val="85000"/>
            </a:srgbClr>
          </a:solidFill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22222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3D3D3D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222222"/>
              </a:solidFill>
              <a:prstDash val="solid"/>
              <a:miter lim="400000"/>
            </a:ln>
          </a:bottom>
          <a:insideH>
            <a:ln w="25400" cap="flat">
              <a:solidFill>
                <a:srgbClr val="22222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838787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Avenir Next Medium"/>
          <a:ea typeface="Avenir Next Medium"/>
          <a:cs typeface="Avenir Next Medium"/>
        </a:font>
        <a:srgbClr val="838787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DCDEE0">
              <a:alpha val="18000"/>
            </a:srgbClr>
          </a:solidFill>
        </a:fill>
      </a:tcStyle>
    </a:band2H>
    <a:firstCol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63500" cap="flat">
              <a:solidFill>
                <a:srgbClr val="5F6568"/>
              </a:solidFill>
              <a:prstDash val="solid"/>
              <a:miter lim="400000"/>
            </a:ln>
          </a:right>
          <a:top>
            <a:ln w="25400" cap="flat">
              <a:solidFill>
                <a:srgbClr val="5F6568"/>
              </a:solidFill>
              <a:prstDash val="solid"/>
              <a:miter lim="400000"/>
            </a:ln>
          </a:top>
          <a:bottom>
            <a:ln w="254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63500" cap="flat">
              <a:solidFill>
                <a:srgbClr val="5F6568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Avenir Next Demi Bold"/>
          <a:ea typeface="Avenir Next Demi Bold"/>
          <a:cs typeface="Avenir Next Demi Bold"/>
        </a:font>
        <a:srgbClr val="A6AAA9"/>
      </a:tcTxStyle>
      <a:tcStyle>
        <a:tcBdr>
          <a:left>
            <a:ln w="25400" cap="flat">
              <a:solidFill>
                <a:srgbClr val="5F6568"/>
              </a:solidFill>
              <a:prstDash val="solid"/>
              <a:miter lim="400000"/>
            </a:ln>
          </a:left>
          <a:right>
            <a:ln w="25400" cap="flat">
              <a:solidFill>
                <a:srgbClr val="5F6568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63500" cap="flat">
              <a:solidFill>
                <a:srgbClr val="5F6568"/>
              </a:solidFill>
              <a:prstDash val="solid"/>
              <a:miter lim="400000"/>
            </a:ln>
          </a:bottom>
          <a:insideH>
            <a:ln w="25400" cap="flat">
              <a:solidFill>
                <a:srgbClr val="5F6568"/>
              </a:solidFill>
              <a:prstDash val="solid"/>
              <a:miter lim="400000"/>
            </a:ln>
          </a:insideH>
          <a:insideV>
            <a:ln w="25400" cap="flat">
              <a:solidFill>
                <a:srgbClr val="5F6568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showComments="1"/>
</file>

<file path=ppt/_rels/presentation.xml.rels><?xml version="1.0" encoding="UTF-8" standalone="yes"?>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Relationship Id="rId25" Type="http://schemas.openxmlformats.org/officeDocument/2006/relationships/slide" Target="slides/slide18.xml"/><Relationship Id="rId26" Type="http://schemas.openxmlformats.org/officeDocument/2006/relationships/slide" Target="slides/slide19.xml"/><Relationship Id="rId27" Type="http://schemas.openxmlformats.org/officeDocument/2006/relationships/slide" Target="slides/slide20.xml"/><Relationship Id="rId28" Type="http://schemas.openxmlformats.org/officeDocument/2006/relationships/slide" Target="slides/slide21.xml"/><Relationship Id="rId29" Type="http://schemas.openxmlformats.org/officeDocument/2006/relationships/slide" Target="slides/slide22.xml"/><Relationship Id="rId30" Type="http://schemas.openxmlformats.org/officeDocument/2006/relationships/slide" Target="slides/slide23.xml"/><Relationship Id="rId31" Type="http://schemas.openxmlformats.org/officeDocument/2006/relationships/slide" Target="slides/slide24.xml"/><Relationship Id="rId32" Type="http://schemas.openxmlformats.org/officeDocument/2006/relationships/slide" Target="slides/slide25.xml"/><Relationship Id="rId33" Type="http://schemas.openxmlformats.org/officeDocument/2006/relationships/slide" Target="slides/slide26.xml"/><Relationship Id="rId34" Type="http://schemas.openxmlformats.org/officeDocument/2006/relationships/slide" Target="slides/slide27.xml"/></Relationships>

</file>

<file path=ppt/media/image1.png>
</file>

<file path=ppt/media/image1.tif>
</file>

<file path=ppt/media/image10.tif>
</file>

<file path=ppt/media/image11.tif>
</file>

<file path=ppt/media/image12.tif>
</file>

<file path=ppt/media/image13.tif>
</file>

<file path=ppt/media/image14.tif>
</file>

<file path=ppt/media/image15.tif>
</file>

<file path=ppt/media/image2.png>
</file>

<file path=ppt/media/image2.tif>
</file>

<file path=ppt/media/image3.png>
</file>

<file path=ppt/media/image3.tif>
</file>

<file path=ppt/media/image4.png>
</file>

<file path=ppt/media/image4.tif>
</file>

<file path=ppt/media/image5.png>
</file>

<file path=ppt/media/image5.tif>
</file>

<file path=ppt/media/image6.png>
</file>

<file path=ppt/media/image6.tif>
</file>

<file path=ppt/media/image7.png>
</file>

<file path=ppt/media/image7.tif>
</file>

<file path=ppt/media/image8.png>
</file>

<file path=ppt/media/image8.tif>
</file>

<file path=ppt/media/image9.png>
</file>

<file path=ppt/media/image9.tif>
</file>

<file path=ppt/notesMasters/_rels/notes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164" name="Shape 164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1pPr>
    <a:lvl2pPr indent="228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2pPr>
    <a:lvl3pPr indent="457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3pPr>
    <a:lvl4pPr indent="685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4pPr>
    <a:lvl5pPr indent="9144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5pPr>
    <a:lvl6pPr indent="11430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6pPr>
    <a:lvl7pPr indent="13716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7pPr>
    <a:lvl8pPr indent="16002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8pPr>
    <a:lvl9pPr indent="1828800" defTabSz="457200" latinLnBrk="0">
      <a:lnSpc>
        <a:spcPct val="117999"/>
      </a:lnSpc>
      <a:defRPr sz="2200">
        <a:latin typeface="Helvetica Neue"/>
        <a:ea typeface="Helvetica Neue"/>
        <a:cs typeface="Helvetica Neue"/>
        <a:sym typeface="Helvetica Neue"/>
      </a:defRPr>
    </a:lvl9pPr>
  </p:notesStyle>
</p:notesMaster>
</file>

<file path=ppt/slideLayouts/_rels/slideLayout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0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1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1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3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4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5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6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7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8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9.xml.rels><?xml version="1.0" encoding="UTF-8" standalone="yes"?>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showMasterSp="0" showMasterPhAnim="1">
  <p:cSld name="Title &amp; Subtitl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Shape 12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13" name="Shape 13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cap="all" sz="17000"/>
            </a:lvl1pPr>
          </a:lstStyle>
          <a:p>
            <a:pPr/>
            <a:r>
              <a:t>Title Text</a:t>
            </a:r>
          </a:p>
        </p:txBody>
      </p:sp>
      <p:sp>
        <p:nvSpPr>
          <p:cNvPr id="14" name="Shape 14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5" name="Shape 1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03" name="Shape 10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104" name="Shape 10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3 Up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/>
          <p:nvPr>
            <p:ph type="pic" sz="half" idx="13"/>
          </p:nvPr>
        </p:nvSpPr>
        <p:spPr>
          <a:xfrm>
            <a:off x="6503154" y="0"/>
            <a:ext cx="6502401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2" name="Shape 112"/>
          <p:cNvSpPr/>
          <p:nvPr>
            <p:ph type="pic" sz="half" idx="14"/>
          </p:nvPr>
        </p:nvSpPr>
        <p:spPr>
          <a:xfrm>
            <a:off x="6502400" y="4902200"/>
            <a:ext cx="6502400" cy="48641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3" name="Shape 113"/>
          <p:cNvSpPr/>
          <p:nvPr>
            <p:ph type="pic" idx="15"/>
          </p:nvPr>
        </p:nvSpPr>
        <p:spPr>
          <a:xfrm>
            <a:off x="0" y="0"/>
            <a:ext cx="6468534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14" name="Shape 11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Quote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Shape 121"/>
          <p:cNvSpPr/>
          <p:nvPr/>
        </p:nvSpPr>
        <p:spPr>
          <a:xfrm>
            <a:off x="469900" y="2362200"/>
            <a:ext cx="12065000" cy="5229225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24" y="0"/>
                </a:moveTo>
                <a:cubicBezTo>
                  <a:pt x="100" y="0"/>
                  <a:pt x="0" y="232"/>
                  <a:pt x="0" y="516"/>
                </a:cubicBezTo>
                <a:lnTo>
                  <a:pt x="0" y="18789"/>
                </a:lnTo>
                <a:cubicBezTo>
                  <a:pt x="0" y="19073"/>
                  <a:pt x="100" y="19305"/>
                  <a:pt x="224" y="19305"/>
                </a:cubicBezTo>
                <a:lnTo>
                  <a:pt x="17228" y="19305"/>
                </a:lnTo>
                <a:lnTo>
                  <a:pt x="17850" y="21600"/>
                </a:lnTo>
                <a:lnTo>
                  <a:pt x="18471" y="19305"/>
                </a:lnTo>
                <a:lnTo>
                  <a:pt x="21376" y="19305"/>
                </a:lnTo>
                <a:cubicBezTo>
                  <a:pt x="21500" y="19305"/>
                  <a:pt x="21600" y="19073"/>
                  <a:pt x="21600" y="18789"/>
                </a:cubicBezTo>
                <a:lnTo>
                  <a:pt x="21600" y="516"/>
                </a:lnTo>
                <a:cubicBezTo>
                  <a:pt x="21600" y="232"/>
                  <a:pt x="21500" y="0"/>
                  <a:pt x="21376" y="0"/>
                </a:cubicBezTo>
                <a:lnTo>
                  <a:pt x="224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22" name="Shape 122"/>
          <p:cNvSpPr/>
          <p:nvPr>
            <p:ph type="body" sz="quarter" idx="13"/>
          </p:nvPr>
        </p:nvSpPr>
        <p:spPr>
          <a:xfrm>
            <a:off x="889000" y="2908300"/>
            <a:ext cx="11226800" cy="1297944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23" name="Shape 123"/>
          <p:cNvSpPr/>
          <p:nvPr>
            <p:ph type="body" sz="quarter" idx="14"/>
          </p:nvPr>
        </p:nvSpPr>
        <p:spPr>
          <a:xfrm>
            <a:off x="406400" y="7789333"/>
            <a:ext cx="12192000" cy="863604"/>
          </a:xfrm>
          <a:prstGeom prst="rect">
            <a:avLst/>
          </a:prstGeom>
        </p:spPr>
        <p:txBody>
          <a:bodyPr>
            <a:spAutoFit/>
          </a:bodyPr>
          <a:lstStyle>
            <a:lvl1pPr marL="0" indent="0" algn="r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z="6000"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24" name="Shape 124"/>
          <p:cNvSpPr/>
          <p:nvPr>
            <p:ph type="body" sz="quarter" idx="15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125" name="Shape 12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Quote Alt">
    <p:bg>
      <p:bgPr>
        <a:solidFill>
          <a:schemeClr val="accent1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/>
          <p:nvPr>
            <p:ph type="body" sz="quarter" idx="13"/>
          </p:nvPr>
        </p:nvSpPr>
        <p:spPr>
          <a:xfrm>
            <a:off x="5892800" y="2641600"/>
            <a:ext cx="6705600" cy="2501900"/>
          </a:xfrm>
          <a:prstGeom prst="rect">
            <a:avLst/>
          </a:prstGeom>
        </p:spPr>
        <p:txBody>
          <a:bodyPr>
            <a:spAutoFit/>
          </a:bodyPr>
          <a:lstStyle>
            <a:lvl1pPr marL="0" indent="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cap="all" sz="94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Type a quote here.</a:t>
            </a:r>
          </a:p>
        </p:txBody>
      </p:sp>
      <p:sp>
        <p:nvSpPr>
          <p:cNvPr id="133" name="Shape 133"/>
          <p:cNvSpPr/>
          <p:nvPr>
            <p:ph type="pic" idx="14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34" name="Shape 134"/>
          <p:cNvSpPr/>
          <p:nvPr>
            <p:ph type="body" sz="quarter" idx="15"/>
          </p:nvPr>
        </p:nvSpPr>
        <p:spPr>
          <a:xfrm>
            <a:off x="5892800" y="7789333"/>
            <a:ext cx="6705600" cy="863604"/>
          </a:xfrm>
          <a:prstGeom prst="rect">
            <a:avLst/>
          </a:prstGeom>
        </p:spPr>
        <p:txBody>
          <a:bodyPr anchor="ctr">
            <a:spAutoFit/>
          </a:bodyPr>
          <a:lstStyle>
            <a:lvl1pPr marL="0" indent="0" defTabSz="457200">
              <a:spcBef>
                <a:spcPts val="0"/>
              </a:spcBef>
              <a:buClrTx/>
              <a:buSzTx/>
              <a:buFontTx/>
              <a:buNone/>
              <a:defRPr sz="6000">
                <a:solidFill>
                  <a:srgbClr val="232323"/>
                </a:solidFill>
                <a:latin typeface="+mn-lt"/>
                <a:ea typeface="+mn-ea"/>
                <a:cs typeface="+mn-cs"/>
                <a:sym typeface="DIN Condensed"/>
              </a:defRPr>
            </a:lvl1pPr>
          </a:lstStyle>
          <a:p>
            <a:pPr/>
            <a:r>
              <a:t>Johnny Appleseed</a:t>
            </a:r>
          </a:p>
        </p:txBody>
      </p:sp>
      <p:sp>
        <p:nvSpPr>
          <p:cNvPr id="135" name="Shape 13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Shape 14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143" name="Shape 143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Shape 150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Blank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7" name="Shape 157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Horizont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Shape 22"/>
          <p:cNvSpPr/>
          <p:nvPr>
            <p:ph type="pic" idx="13"/>
          </p:nvPr>
        </p:nvSpPr>
        <p:spPr>
          <a:xfrm>
            <a:off x="0" y="0"/>
            <a:ext cx="130048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23" name="Shape 23"/>
          <p:cNvSpPr/>
          <p:nvPr>
            <p:ph type="body" sz="quarter" idx="14"/>
          </p:nvPr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</a:ln>
        </p:spPr>
        <p:txBody>
          <a:bodyPr anchor="ctr">
            <a:noAutofit/>
          </a:bodyPr>
          <a:lstStyle/>
          <a:p>
            <a:pPr marL="0" indent="0" defTabSz="457200">
              <a:spcBef>
                <a:spcPts val="0"/>
              </a:spcBef>
              <a:buClrTx/>
              <a:buSzTx/>
              <a:buFontTx/>
              <a:buNone/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24" name="Shape 2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cap="all" sz="17000"/>
            </a:lvl1pPr>
          </a:lstStyle>
          <a:p>
            <a:pPr/>
            <a:r>
              <a:t>Title Text</a:t>
            </a:r>
          </a:p>
        </p:txBody>
      </p:sp>
      <p:sp>
        <p:nvSpPr>
          <p:cNvPr id="25" name="Shape 2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26" name="Shape 26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&amp; Subtitle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Shape 33"/>
          <p:cNvSpPr/>
          <p:nvPr/>
        </p:nvSpPr>
        <p:spPr>
          <a:xfrm flipV="1">
            <a:off x="406400" y="6140894"/>
            <a:ext cx="12192000" cy="263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4" name="Shape 34"/>
          <p:cNvSpPr/>
          <p:nvPr>
            <p:ph type="title"/>
          </p:nvPr>
        </p:nvSpPr>
        <p:spPr>
          <a:xfrm>
            <a:off x="406400" y="6426200"/>
            <a:ext cx="121920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cap="all" sz="17000"/>
            </a:lvl1pPr>
          </a:lstStyle>
          <a:p>
            <a:pPr/>
            <a:r>
              <a:t>Title Text</a:t>
            </a:r>
          </a:p>
        </p:txBody>
      </p:sp>
      <p:sp>
        <p:nvSpPr>
          <p:cNvPr id="35" name="Shape 35"/>
          <p:cNvSpPr/>
          <p:nvPr>
            <p:ph type="body" sz="quarter" idx="1"/>
          </p:nvPr>
        </p:nvSpPr>
        <p:spPr>
          <a:xfrm>
            <a:off x="406400" y="4267200"/>
            <a:ext cx="121920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36" name="Shape 36"/>
          <p:cNvSpPr/>
          <p:nvPr>
            <p:ph type="sldNum" sz="quarter" idx="2"/>
          </p:nvPr>
        </p:nvSpPr>
        <p:spPr>
          <a:xfrm>
            <a:off x="12161859" y="4191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Title - Center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Shape 43"/>
          <p:cNvSpPr/>
          <p:nvPr>
            <p:ph type="title"/>
          </p:nvPr>
        </p:nvSpPr>
        <p:spPr>
          <a:xfrm>
            <a:off x="406400" y="4038600"/>
            <a:ext cx="12192000" cy="45212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cap="all" sz="17000"/>
            </a:lvl1pPr>
          </a:lstStyle>
          <a:p>
            <a:pPr/>
            <a:r>
              <a:t>Title Text</a:t>
            </a:r>
          </a:p>
        </p:txBody>
      </p:sp>
      <p:sp>
        <p:nvSpPr>
          <p:cNvPr id="44" name="Shape 44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0" showMasterPhAnim="1">
  <p:cSld name="Photo - Vertical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/>
        </p:nvSpPr>
        <p:spPr>
          <a:xfrm flipV="1">
            <a:off x="5892800" y="6141012"/>
            <a:ext cx="6705600" cy="145"/>
          </a:xfrm>
          <a:prstGeom prst="line">
            <a:avLst/>
          </a:prstGeom>
          <a:ln w="381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52" name="Shape 52"/>
          <p:cNvSpPr/>
          <p:nvPr>
            <p:ph type="pic" idx="13"/>
          </p:nvPr>
        </p:nvSpPr>
        <p:spPr>
          <a:xfrm>
            <a:off x="0" y="0"/>
            <a:ext cx="5486400" cy="97536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53" name="Shape 53"/>
          <p:cNvSpPr/>
          <p:nvPr>
            <p:ph type="title"/>
          </p:nvPr>
        </p:nvSpPr>
        <p:spPr>
          <a:xfrm>
            <a:off x="5892800" y="6426200"/>
            <a:ext cx="6705600" cy="2705100"/>
          </a:xfrm>
          <a:prstGeom prst="rect">
            <a:avLst/>
          </a:prstGeom>
        </p:spPr>
        <p:txBody>
          <a:bodyPr/>
          <a:lstStyle>
            <a:lvl1pPr>
              <a:spcBef>
                <a:spcPts val="0"/>
              </a:spcBef>
              <a:defRPr cap="all" sz="17000"/>
            </a:lvl1pPr>
          </a:lstStyle>
          <a:p>
            <a:pPr/>
            <a:r>
              <a:t>Title Text</a:t>
            </a:r>
          </a:p>
        </p:txBody>
      </p:sp>
      <p:sp>
        <p:nvSpPr>
          <p:cNvPr id="54" name="Shape 54"/>
          <p:cNvSpPr/>
          <p:nvPr>
            <p:ph type="body" sz="quarter" idx="1"/>
          </p:nvPr>
        </p:nvSpPr>
        <p:spPr>
          <a:xfrm>
            <a:off x="5892800" y="4267200"/>
            <a:ext cx="6705600" cy="1803400"/>
          </a:xfrm>
          <a:prstGeom prst="rect">
            <a:avLst/>
          </a:prstGeom>
        </p:spPr>
        <p:txBody>
          <a:bodyPr anchor="b"/>
          <a:lstStyle>
            <a:lvl1pPr marL="0" indent="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1pPr>
            <a:lvl2pPr marL="0" indent="2286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2pPr>
            <a:lvl3pPr marL="0" indent="4572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3pPr>
            <a:lvl4pPr marL="0" indent="6858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4pPr>
            <a:lvl5pPr marL="0" indent="914400">
              <a:lnSpc>
                <a:spcPct val="80000"/>
              </a:lnSpc>
              <a:spcBef>
                <a:spcPts val="2300"/>
              </a:spcBef>
              <a:buClrTx/>
              <a:buSzTx/>
              <a:buFontTx/>
              <a:buNone/>
              <a:defRPr sz="5400">
                <a:solidFill>
                  <a:srgbClr val="A6AAA9"/>
                </a:solidFill>
                <a:latin typeface="DIN Alternate"/>
                <a:ea typeface="DIN Alternate"/>
                <a:cs typeface="DIN Alternate"/>
                <a:sym typeface="DIN Alternate"/>
              </a:defRPr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5" name="Shape 55"/>
          <p:cNvSpPr/>
          <p:nvPr>
            <p:ph type="sldNum" sz="quarter" idx="2"/>
          </p:nvPr>
        </p:nvSpPr>
        <p:spPr>
          <a:xfrm>
            <a:off x="12194440" y="431800"/>
            <a:ext cx="406898" cy="457200"/>
          </a:xfrm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- Top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Shape 62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63" name="Shape 6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64" name="Shape 6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Shape 7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Talleres de Seguridad</a:t>
            </a:r>
          </a:p>
        </p:txBody>
      </p:sp>
      <p:sp>
        <p:nvSpPr>
          <p:cNvPr id="72" name="Shape 7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73" name="Shape 7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4" name="Shape 7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 &amp; Bullets 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Shape 8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82" name="Shape 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83" name="Shape 83"/>
          <p:cNvSpPr/>
          <p:nvPr>
            <p:ph type="body" idx="1"/>
          </p:nvPr>
        </p:nvSpPr>
        <p:spPr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</a:lvl1pPr>
            <a:lvl2pPr>
              <a:buClr>
                <a:schemeClr val="accent1"/>
              </a:buClr>
              <a:buChar char="▸"/>
            </a:lvl2pPr>
            <a:lvl3pPr>
              <a:buClr>
                <a:schemeClr val="accent1"/>
              </a:buClr>
              <a:buChar char="▸"/>
            </a:lvl3pPr>
            <a:lvl4pPr>
              <a:buClr>
                <a:schemeClr val="accent1"/>
              </a:buClr>
              <a:buChar char="▸"/>
            </a:lvl4pPr>
            <a:lvl5pPr>
              <a:buClr>
                <a:schemeClr val="accent1"/>
              </a:buClr>
              <a:buChar char="▸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84" name="Shape 84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 showMasterSp="1" showMasterPhAnim="1">
  <p:cSld name="Title, Bullets &amp; Photo">
    <p:bg>
      <p:bgPr>
        <a:solidFill>
          <a:srgbClr val="222222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" name="Shape 91"/>
          <p:cNvSpPr/>
          <p:nvPr>
            <p:ph type="body" sz="quarter" idx="13"/>
          </p:nvPr>
        </p:nvSpPr>
        <p:spPr>
          <a:xfrm>
            <a:off x="406400" y="457200"/>
            <a:ext cx="11176000" cy="457200"/>
          </a:xfrm>
          <a:prstGeom prst="rect">
            <a:avLst/>
          </a:prstGeom>
        </p:spPr>
        <p:txBody>
          <a:bodyPr anchor="b">
            <a:spAutoFit/>
          </a:bodyPr>
          <a:lstStyle>
            <a:lvl1pPr marL="0" indent="0" defTabSz="457200">
              <a:lnSpc>
                <a:spcPct val="80000"/>
              </a:lnSpc>
              <a:spcBef>
                <a:spcPts val="0"/>
              </a:spcBef>
              <a:buClrTx/>
              <a:buSzTx/>
              <a:buFontTx/>
              <a:buNone/>
              <a:defRPr spc="120"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r>
              <a:t>Text</a:t>
            </a:r>
          </a:p>
        </p:txBody>
      </p:sp>
      <p:sp>
        <p:nvSpPr>
          <p:cNvPr id="92" name="Shape 92"/>
          <p:cNvSpPr/>
          <p:nvPr>
            <p:ph type="pic" sz="half" idx="14"/>
          </p:nvPr>
        </p:nvSpPr>
        <p:spPr>
          <a:xfrm>
            <a:off x="7112000" y="1536700"/>
            <a:ext cx="5486400" cy="7797800"/>
          </a:xfrm>
          <a:prstGeom prst="rect">
            <a:avLst/>
          </a:prstGeom>
        </p:spPr>
        <p:txBody>
          <a:bodyPr lIns="91439" tIns="45719" rIns="91439" bIns="45719">
            <a:noAutofit/>
          </a:bodyPr>
          <a:lstStyle/>
          <a:p>
            <a:pPr/>
          </a:p>
        </p:txBody>
      </p:sp>
      <p:sp>
        <p:nvSpPr>
          <p:cNvPr id="93" name="Shape 93"/>
          <p:cNvSpPr/>
          <p:nvPr>
            <p:ph type="title"/>
          </p:nvPr>
        </p:nvSpPr>
        <p:spPr>
          <a:xfrm>
            <a:off x="406400" y="1536700"/>
            <a:ext cx="6299200" cy="723900"/>
          </a:xfrm>
          <a:prstGeom prst="rect">
            <a:avLst/>
          </a:prstGeom>
        </p:spPr>
        <p:txBody>
          <a:bodyPr/>
          <a:lstStyle/>
          <a:p>
            <a:pPr/>
            <a:r>
              <a:t>Title Text</a:t>
            </a:r>
          </a:p>
        </p:txBody>
      </p:sp>
      <p:sp>
        <p:nvSpPr>
          <p:cNvPr id="94" name="Shape 94"/>
          <p:cNvSpPr/>
          <p:nvPr>
            <p:ph type="body" sz="half" idx="1"/>
          </p:nvPr>
        </p:nvSpPr>
        <p:spPr>
          <a:xfrm>
            <a:off x="406400" y="2743200"/>
            <a:ext cx="6299200" cy="6108700"/>
          </a:xfrm>
          <a:prstGeom prst="rect">
            <a:avLst/>
          </a:prstGeom>
        </p:spPr>
        <p:txBody>
          <a:bodyPr/>
          <a:lstStyle>
            <a:lvl1pPr>
              <a:buClr>
                <a:schemeClr val="accent1"/>
              </a:buClr>
              <a:buChar char="▸"/>
              <a:defRPr sz="2800"/>
            </a:lvl1pPr>
            <a:lvl2pPr>
              <a:buClr>
                <a:schemeClr val="accent1"/>
              </a:buClr>
              <a:buChar char="▸"/>
              <a:defRPr sz="2800"/>
            </a:lvl2pPr>
            <a:lvl3pPr>
              <a:buClr>
                <a:schemeClr val="accent1"/>
              </a:buClr>
              <a:buChar char="▸"/>
              <a:defRPr sz="2800"/>
            </a:lvl3pPr>
            <a:lvl4pPr>
              <a:buClr>
                <a:schemeClr val="accent1"/>
              </a:buClr>
              <a:buChar char="▸"/>
              <a:defRPr sz="2800"/>
            </a:lvl4pPr>
            <a:lvl5pPr>
              <a:buClr>
                <a:schemeClr val="accent1"/>
              </a:buClr>
              <a:buChar char="▸"/>
              <a:defRPr sz="2800"/>
            </a:lvl5pPr>
          </a:lstStyle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95" name="Shape 95"/>
          <p:cNvSpPr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 standalone="yes"?>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Relationship Id="rId4" Type="http://schemas.openxmlformats.org/officeDocument/2006/relationships/slideLayout" Target="../slideLayouts/slideLayout3.xml"/><Relationship Id="rId5" Type="http://schemas.openxmlformats.org/officeDocument/2006/relationships/slideLayout" Target="../slideLayouts/slideLayout4.xml"/><Relationship Id="rId6" Type="http://schemas.openxmlformats.org/officeDocument/2006/relationships/slideLayout" Target="../slideLayouts/slideLayout5.xml"/><Relationship Id="rId7" Type="http://schemas.openxmlformats.org/officeDocument/2006/relationships/slideLayout" Target="../slideLayouts/slideLayout6.xml"/><Relationship Id="rId8" Type="http://schemas.openxmlformats.org/officeDocument/2006/relationships/slideLayout" Target="../slideLayouts/slideLayout7.xml"/><Relationship Id="rId9" Type="http://schemas.openxmlformats.org/officeDocument/2006/relationships/slideLayout" Target="../slideLayouts/slideLayout8.xml"/><Relationship Id="rId10" Type="http://schemas.openxmlformats.org/officeDocument/2006/relationships/slideLayout" Target="../slideLayouts/slideLayout9.xml"/><Relationship Id="rId11" Type="http://schemas.openxmlformats.org/officeDocument/2006/relationships/slideLayout" Target="../slideLayouts/slideLayout10.xml"/><Relationship Id="rId12" Type="http://schemas.openxmlformats.org/officeDocument/2006/relationships/slideLayout" Target="../slideLayouts/slideLayout11.xml"/><Relationship Id="rId13" Type="http://schemas.openxmlformats.org/officeDocument/2006/relationships/slideLayout" Target="../slideLayouts/slideLayout12.xml"/><Relationship Id="rId14" Type="http://schemas.openxmlformats.org/officeDocument/2006/relationships/slideLayout" Target="../slideLayouts/slideLayout13.xml"/><Relationship Id="rId15" Type="http://schemas.openxmlformats.org/officeDocument/2006/relationships/slideLayout" Target="../slideLayouts/slideLayout14.xml"/><Relationship Id="rId16" Type="http://schemas.openxmlformats.org/officeDocument/2006/relationships/slideLayout" Target="../slideLayouts/slideLayout15.xml"/><Relationship Id="rId17" Type="http://schemas.openxmlformats.org/officeDocument/2006/relationships/slideLayout" Target="../slideLayouts/slideLayout16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/>
          <p:nvPr/>
        </p:nvSpPr>
        <p:spPr>
          <a:xfrm flipV="1">
            <a:off x="406400" y="993160"/>
            <a:ext cx="12192000" cy="263"/>
          </a:xfrm>
          <a:prstGeom prst="line">
            <a:avLst/>
          </a:prstGeom>
          <a:ln w="25400">
            <a:solidFill>
              <a:srgbClr val="A6AAA9"/>
            </a:solidFill>
            <a:miter lim="400000"/>
          </a:ln>
        </p:spPr>
        <p:txBody>
          <a:bodyPr lIns="50800" tIns="50800" rIns="50800" bIns="50800" anchor="ctr"/>
          <a:lstStyle/>
          <a:p>
            <a:pPr defTabSz="457200">
              <a:spcBef>
                <a:spcPts val="0"/>
              </a:spcBef>
              <a:defRPr sz="1200">
                <a:solidFill>
                  <a:srgbClr val="000000"/>
                </a:solidFill>
                <a:latin typeface="Helvetica"/>
                <a:ea typeface="Helvetica"/>
                <a:cs typeface="Helvetica"/>
                <a:sym typeface="Helvetica"/>
              </a:defRPr>
            </a:pPr>
          </a:p>
        </p:txBody>
      </p:sp>
      <p:sp>
        <p:nvSpPr>
          <p:cNvPr id="3" name="Shape 3"/>
          <p:cNvSpPr/>
          <p:nvPr>
            <p:ph type="title"/>
          </p:nvPr>
        </p:nvSpPr>
        <p:spPr>
          <a:xfrm>
            <a:off x="406400" y="1536700"/>
            <a:ext cx="12192000" cy="7239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Title Text</a:t>
            </a:r>
          </a:p>
        </p:txBody>
      </p:sp>
      <p:sp>
        <p:nvSpPr>
          <p:cNvPr id="4" name="Shape 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/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5" name="Shape 5"/>
          <p:cNvSpPr/>
          <p:nvPr>
            <p:ph type="sldNum" sz="quarter" idx="2"/>
          </p:nvPr>
        </p:nvSpPr>
        <p:spPr>
          <a:xfrm>
            <a:off x="12186622" y="431800"/>
            <a:ext cx="406897" cy="457200"/>
          </a:xfrm>
          <a:prstGeom prst="rect">
            <a:avLst/>
          </a:prstGeom>
          <a:ln w="12700">
            <a:miter lim="400000"/>
          </a:ln>
        </p:spPr>
        <p:txBody>
          <a:bodyPr wrap="none" lIns="50800" tIns="50800" rIns="50800" bIns="50800">
            <a:spAutoFit/>
          </a:bodyPr>
          <a:lstStyle>
            <a:lvl1pPr algn="r">
              <a:lnSpc>
                <a:spcPct val="80000"/>
              </a:lnSpc>
              <a:spcBef>
                <a:spcPts val="0"/>
              </a:spcBef>
              <a:defRPr sz="2400">
                <a:latin typeface="DIN Alternate"/>
                <a:ea typeface="DIN Alternate"/>
                <a:cs typeface="DIN Alternate"/>
                <a:sym typeface="DIN Alternate"/>
              </a:defRPr>
            </a:lvl1pPr>
          </a:lstStyle>
          <a:p>
            <a:pPr/>
            <a:fld id="{86CB4B4D-7CA3-9044-876B-883B54F8677D}" type="slidenum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transition xmlns:p14="http://schemas.microsoft.com/office/powerpoint/2010/main" spd="med" advClick="1"/>
  <p:txStyles>
    <p:titleStyle>
      <a:lvl1pPr marL="0" marR="0" indent="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1pPr>
      <a:lvl2pPr marL="0" marR="0" indent="228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2pPr>
      <a:lvl3pPr marL="0" marR="0" indent="457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3pPr>
      <a:lvl4pPr marL="0" marR="0" indent="685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4pPr>
      <a:lvl5pPr marL="0" marR="0" indent="9144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5pPr>
      <a:lvl6pPr marL="0" marR="0" indent="11430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6pPr>
      <a:lvl7pPr marL="0" marR="0" indent="13716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7pPr>
      <a:lvl8pPr marL="0" marR="0" indent="16002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8pPr>
      <a:lvl9pPr marL="0" marR="0" indent="1828800" algn="l" defTabSz="584200" rtl="0" latinLnBrk="0">
        <a:lnSpc>
          <a:spcPct val="80000"/>
        </a:lnSpc>
        <a:spcBef>
          <a:spcPts val="280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ln>
            <a:noFill/>
          </a:ln>
          <a:solidFill>
            <a:schemeClr val="accent1"/>
          </a:solidFill>
          <a:uFillTx/>
          <a:latin typeface="+mn-lt"/>
          <a:ea typeface="+mn-ea"/>
          <a:cs typeface="+mn-cs"/>
          <a:sym typeface="DIN Condensed"/>
        </a:defRPr>
      </a:lvl9pPr>
    </p:titleStyle>
    <p:bodyStyle>
      <a:lvl1pPr marL="444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1pPr>
      <a:lvl2pPr marL="889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2pPr>
      <a:lvl3pPr marL="1333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3pPr>
      <a:lvl4pPr marL="1778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4pPr>
      <a:lvl5pPr marL="2222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5pPr>
      <a:lvl6pPr marL="2667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6pPr>
      <a:lvl7pPr marL="3111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7pPr>
      <a:lvl8pPr marL="35560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8pPr>
      <a:lvl9pPr marL="4000500" marR="0" indent="-444500" algn="l" defTabSz="584200" latinLnBrk="0">
        <a:lnSpc>
          <a:spcPct val="100000"/>
        </a:lnSpc>
        <a:spcBef>
          <a:spcPts val="2800"/>
        </a:spcBef>
        <a:spcAft>
          <a:spcPts val="0"/>
        </a:spcAft>
        <a:buClr>
          <a:schemeClr val="accent1">
            <a:satOff val="-4060"/>
          </a:schemeClr>
        </a:buClr>
        <a:buSzPct val="104999"/>
        <a:buFont typeface="Avenir Next"/>
        <a:buChar char="‣"/>
        <a:tabLst/>
        <a:defRPr b="0" baseline="0" cap="none" i="0" spc="0" strike="noStrike" sz="3400" u="none">
          <a:ln>
            <a:noFill/>
          </a:ln>
          <a:solidFill>
            <a:srgbClr val="838787"/>
          </a:solidFill>
          <a:uFillTx/>
          <a:latin typeface="Avenir Next Medium"/>
          <a:ea typeface="Avenir Next Medium"/>
          <a:cs typeface="Avenir Next Medium"/>
          <a:sym typeface="Avenir Next Medium"/>
        </a:defRPr>
      </a:lvl9pPr>
    </p:bodyStyle>
    <p:otherStyle>
      <a:lvl1pPr marL="0" marR="0" indent="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1pPr>
      <a:lvl2pPr marL="0" marR="0" indent="228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2pPr>
      <a:lvl3pPr marL="0" marR="0" indent="457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3pPr>
      <a:lvl4pPr marL="0" marR="0" indent="685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4pPr>
      <a:lvl5pPr marL="0" marR="0" indent="9144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5pPr>
      <a:lvl6pPr marL="0" marR="0" indent="11430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6pPr>
      <a:lvl7pPr marL="0" marR="0" indent="13716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7pPr>
      <a:lvl8pPr marL="0" marR="0" indent="16002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8pPr>
      <a:lvl9pPr marL="0" marR="0" indent="1828800" algn="r" defTabSz="584200" latinLnBrk="0">
        <a:lnSpc>
          <a:spcPct val="8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2400" u="none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DIN Alternate"/>
        </a:defRPr>
      </a:lvl9pPr>
    </p:otherStyle>
  </p:txStyles>
</p:sldMaster>
</file>

<file path=ppt/slides/_rels/slide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.xml"/></Relationships>

</file>

<file path=ppt/slides/_rels/slide1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.png"/></Relationships>

</file>

<file path=ppt/slides/_rels/slide1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2.tif"/><Relationship Id="rId3" Type="http://schemas.openxmlformats.org/officeDocument/2006/relationships/image" Target="../media/image13.tif"/></Relationships>

</file>

<file path=ppt/slides/_rels/slide1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image" Target="../media/image2.png"/></Relationships>

</file>

<file path=ppt/slides/_rels/slide1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4.tif"/></Relationships>

</file>

<file path=ppt/slides/_rels/slide1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1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image" Target="../media/image1.tif"/></Relationships>

</file>

<file path=ppt/slides/_rels/slide20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1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2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2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png"/><Relationship Id="rId3" Type="http://schemas.openxmlformats.org/officeDocument/2006/relationships/image" Target="../media/image4.png"/><Relationship Id="rId4" Type="http://schemas.openxmlformats.org/officeDocument/2006/relationships/image" Target="../media/image5.png"/><Relationship Id="rId5" Type="http://schemas.openxmlformats.org/officeDocument/2006/relationships/image" Target="../media/image6.png"/><Relationship Id="rId6" Type="http://schemas.openxmlformats.org/officeDocument/2006/relationships/image" Target="../media/image7.png"/><Relationship Id="rId7" Type="http://schemas.openxmlformats.org/officeDocument/2006/relationships/image" Target="../media/image8.png"/><Relationship Id="rId8" Type="http://schemas.openxmlformats.org/officeDocument/2006/relationships/image" Target="../media/image9.png"/></Relationships>

</file>

<file path=ppt/slides/_rels/slide2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5.tif"/></Relationships>

</file>

<file path=ppt/slides/_rels/slide2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3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2.tif"/><Relationship Id="rId3" Type="http://schemas.openxmlformats.org/officeDocument/2006/relationships/image" Target="../media/image3.tif"/><Relationship Id="rId4" Type="http://schemas.openxmlformats.org/officeDocument/2006/relationships/image" Target="../media/image4.tif"/><Relationship Id="rId5" Type="http://schemas.openxmlformats.org/officeDocument/2006/relationships/image" Target="../media/image5.tif"/><Relationship Id="rId6" Type="http://schemas.openxmlformats.org/officeDocument/2006/relationships/image" Target="../media/image6.tif"/><Relationship Id="rId7" Type="http://schemas.openxmlformats.org/officeDocument/2006/relationships/image" Target="../media/image7.tif"/></Relationships>

</file>

<file path=ppt/slides/_rels/slide4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5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5.tif"/><Relationship Id="rId5" Type="http://schemas.openxmlformats.org/officeDocument/2006/relationships/image" Target="../media/image7.tif"/><Relationship Id="rId6" Type="http://schemas.openxmlformats.org/officeDocument/2006/relationships/image" Target="../media/image8.tif"/><Relationship Id="rId7" Type="http://schemas.openxmlformats.org/officeDocument/2006/relationships/image" Target="../media/image9.tif"/></Relationships>

</file>

<file path=ppt/slides/_rels/slide6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3.tif"/><Relationship Id="rId3" Type="http://schemas.openxmlformats.org/officeDocument/2006/relationships/image" Target="../media/image4.tif"/><Relationship Id="rId4" Type="http://schemas.openxmlformats.org/officeDocument/2006/relationships/image" Target="../media/image7.tif"/><Relationship Id="rId5" Type="http://schemas.openxmlformats.org/officeDocument/2006/relationships/image" Target="../media/image8.tif"/><Relationship Id="rId6" Type="http://schemas.openxmlformats.org/officeDocument/2006/relationships/image" Target="../media/image9.tif"/><Relationship Id="rId7" Type="http://schemas.openxmlformats.org/officeDocument/2006/relationships/image" Target="../media/image10.tif"/></Relationships>

</file>

<file path=ppt/slides/_rels/slide7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_rels/slide8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Relationship Id="rId2" Type="http://schemas.openxmlformats.org/officeDocument/2006/relationships/image" Target="../media/image11.tif"/></Relationships>

</file>

<file path=ppt/slides/_rels/slide9.xml.rels><?xml version="1.0" encoding="UTF-8" standalone="yes"?><Relationships xmlns="http://schemas.openxmlformats.org/package/2006/relationships"><Relationship Id="rId1" Type="http://schemas.openxmlformats.org/officeDocument/2006/relationships/slideLayout" Target="../slideLayouts/slideLayout7.xm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hape 166"/>
          <p:cNvSpPr/>
          <p:nvPr>
            <p:ph type="ctrTitle"/>
          </p:nvPr>
        </p:nvSpPr>
        <p:spPr>
          <a:xfrm>
            <a:off x="406400" y="6432550"/>
            <a:ext cx="12192000" cy="2705100"/>
          </a:xfrm>
          <a:prstGeom prst="rect">
            <a:avLst/>
          </a:prstGeom>
        </p:spPr>
        <p:txBody>
          <a:bodyPr/>
          <a:lstStyle>
            <a:lvl1pPr defTabSz="350520">
              <a:defRPr cap="none" sz="10200"/>
            </a:lvl1pPr>
          </a:lstStyle>
          <a:p>
            <a:pPr/>
            <a:r>
              <a:t>IT Security Workshops (Season 2)</a:t>
            </a:r>
          </a:p>
        </p:txBody>
      </p:sp>
      <p:sp>
        <p:nvSpPr>
          <p:cNvPr id="167" name="Shape 167"/>
          <p:cNvSpPr/>
          <p:nvPr>
            <p:ph type="subTitle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Security Awareness Program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9" name="Shape 22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30" name="Shape 23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Idea del algoritmo</a:t>
            </a:r>
          </a:p>
        </p:txBody>
      </p:sp>
      <p:sp>
        <p:nvSpPr>
          <p:cNvPr id="231" name="Shape 231"/>
          <p:cNvSpPr/>
          <p:nvPr>
            <p:ph type="body" sz="half" idx="1"/>
          </p:nvPr>
        </p:nvSpPr>
        <p:spPr>
          <a:xfrm>
            <a:off x="406400" y="2743200"/>
            <a:ext cx="5695901" cy="6108700"/>
          </a:xfrm>
          <a:prstGeom prst="rect">
            <a:avLst/>
          </a:prstGeom>
        </p:spPr>
        <p:txBody>
          <a:bodyPr/>
          <a:lstStyle/>
          <a:p>
            <a:pPr/>
            <a:r>
              <a:t>Elección de exponente público: un número aleatorio entre 3 y φ(n) coprimo con φ(n)</a:t>
            </a:r>
          </a:p>
          <a:p>
            <a:pPr/>
            <a:r>
              <a:t>Sea d el inverso de e en módulo φ(n)</a:t>
            </a:r>
          </a:p>
        </p:txBody>
      </p:sp>
      <p:sp>
        <p:nvSpPr>
          <p:cNvPr id="232" name="Shape 232"/>
          <p:cNvSpPr/>
          <p:nvPr/>
        </p:nvSpPr>
        <p:spPr>
          <a:xfrm>
            <a:off x="6807200" y="2743200"/>
            <a:ext cx="5695901" cy="22537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lvl1pPr>
            <a:lvl2pPr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lvl2pPr>
          </a:lstStyle>
          <a:p>
            <a:pPr/>
            <a:r>
              <a:t>Exponente público:</a:t>
            </a:r>
          </a:p>
          <a:p>
            <a:pPr lvl="1"/>
            <a:r>
              <a:t>e = 13</a:t>
            </a:r>
          </a:p>
        </p:txBody>
      </p:sp>
      <p:sp>
        <p:nvSpPr>
          <p:cNvPr id="233" name="Shape 233"/>
          <p:cNvSpPr/>
          <p:nvPr/>
        </p:nvSpPr>
        <p:spPr>
          <a:xfrm>
            <a:off x="6807200" y="5479553"/>
            <a:ext cx="5695901" cy="225375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>
            <a:lvl1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lvl1pPr>
            <a:lvl2pPr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lvl2pPr>
          </a:lstStyle>
          <a:p>
            <a:pPr/>
            <a:r>
              <a:t>d · e = 1 mod φ(n)</a:t>
            </a:r>
          </a:p>
          <a:p>
            <a:pPr lvl="1"/>
            <a:r>
              <a:t>13 x 37 = 1 mod φ(n)</a:t>
            </a:r>
          </a:p>
        </p:txBody>
      </p:sp>
      <p:pic>
        <p:nvPicPr>
          <p:cNvPr id="234" name="Screen Shot 2017-03-17 at 19.33.58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237308" y="1296541"/>
            <a:ext cx="6835684" cy="801255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7" dur="1000"/>
                                        <p:tgtEl>
                                          <p:spTgt spid="2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3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Shape 23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37" name="Shape 23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Idea del algoritmo</a:t>
            </a:r>
          </a:p>
        </p:txBody>
      </p:sp>
      <p:sp>
        <p:nvSpPr>
          <p:cNvPr id="238" name="Shape 238"/>
          <p:cNvSpPr/>
          <p:nvPr>
            <p:ph type="body" sz="half" idx="1"/>
          </p:nvPr>
        </p:nvSpPr>
        <p:spPr>
          <a:xfrm>
            <a:off x="406400" y="2743200"/>
            <a:ext cx="5695901" cy="6108700"/>
          </a:xfrm>
          <a:prstGeom prst="rect">
            <a:avLst/>
          </a:prstGeom>
        </p:spPr>
        <p:txBody>
          <a:bodyPr/>
          <a:lstStyle/>
          <a:p>
            <a:pPr/>
            <a:r>
              <a:t>Clave pública</a:t>
            </a:r>
          </a:p>
          <a:p>
            <a:pPr lvl="1"/>
            <a:r>
              <a:t>N = p·q</a:t>
            </a:r>
          </a:p>
          <a:p>
            <a:pPr lvl="1"/>
            <a:r>
              <a:t>e = exponente público</a:t>
            </a:r>
          </a:p>
          <a:p>
            <a:pPr/>
            <a:r>
              <a:t>Clave privada</a:t>
            </a:r>
          </a:p>
          <a:p>
            <a:pPr lvl="1"/>
            <a:r>
              <a:t>N = p·q</a:t>
            </a:r>
          </a:p>
          <a:p>
            <a:pPr lvl="1"/>
            <a:r>
              <a:t>d = exponente privado</a:t>
            </a:r>
          </a:p>
        </p:txBody>
      </p:sp>
      <p:sp>
        <p:nvSpPr>
          <p:cNvPr id="239" name="Shape 239"/>
          <p:cNvSpPr/>
          <p:nvPr/>
        </p:nvSpPr>
        <p:spPr>
          <a:xfrm>
            <a:off x="7391400" y="2743200"/>
            <a:ext cx="4421386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Clave pública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(77, 13)</a:t>
            </a:r>
          </a:p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Clave privada: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(77, 37)</a:t>
            </a:r>
          </a:p>
        </p:txBody>
      </p:sp>
      <p:sp>
        <p:nvSpPr>
          <p:cNvPr id="240" name="Shape 240"/>
          <p:cNvSpPr/>
          <p:nvPr/>
        </p:nvSpPr>
        <p:spPr>
          <a:xfrm>
            <a:off x="4385931" y="4422559"/>
            <a:ext cx="7433470" cy="5172870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0" y="0"/>
                </a:moveTo>
                <a:lnTo>
                  <a:pt x="4549" y="6437"/>
                </a:lnTo>
                <a:lnTo>
                  <a:pt x="4549" y="20705"/>
                </a:lnTo>
                <a:cubicBezTo>
                  <a:pt x="4549" y="21200"/>
                  <a:pt x="4828" y="21600"/>
                  <a:pt x="5172" y="21600"/>
                </a:cubicBezTo>
                <a:lnTo>
                  <a:pt x="20976" y="21600"/>
                </a:lnTo>
                <a:cubicBezTo>
                  <a:pt x="21320" y="21600"/>
                  <a:pt x="21600" y="21200"/>
                  <a:pt x="21600" y="20705"/>
                </a:cubicBezTo>
                <a:lnTo>
                  <a:pt x="21600" y="4589"/>
                </a:lnTo>
                <a:cubicBezTo>
                  <a:pt x="21600" y="4094"/>
                  <a:pt x="21320" y="3694"/>
                  <a:pt x="20976" y="3694"/>
                </a:cubicBezTo>
                <a:lnTo>
                  <a:pt x="7541" y="3694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$ openssl rsa -text -noout &lt; id_rsa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Private-Key: (2048 bit)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modulus: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00:be:bd:3f:b3:38:c7:f7:67:2c:cc:c2:aa:2c:c7: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publicExponent: 65537 (0x10001)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privateExponent: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12:86:54:d2:76:38:4d:99:f2:aa:ec:59:14:c2:3d: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prime1: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00:e3:6f:0e:…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prime2:</a:t>
            </a:r>
          </a:p>
          <a:p>
            <a:pPr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    …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40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Shape 24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43" name="Shape 24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Cifrar un mensaje</a:t>
            </a:r>
          </a:p>
        </p:txBody>
      </p:sp>
      <p:sp>
        <p:nvSpPr>
          <p:cNvPr id="244" name="Shape 24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cifrado = (mensaje)</a:t>
            </a:r>
            <a:r>
              <a:rPr baseline="31999"/>
              <a:t>e</a:t>
            </a:r>
            <a:r>
              <a:t> mod n</a:t>
            </a:r>
          </a:p>
          <a:p>
            <a:pPr lvl="1"/>
            <a:r>
              <a:t>Sea “mensaje” = “2”</a:t>
            </a:r>
          </a:p>
          <a:p>
            <a:pPr lvl="1"/>
            <a:r>
              <a:t>2</a:t>
            </a:r>
            <a:r>
              <a:rPr baseline="31999"/>
              <a:t>13</a:t>
            </a:r>
            <a:r>
              <a:t> mod 77 = 30</a:t>
            </a:r>
          </a:p>
          <a:p>
            <a:pPr lvl="1"/>
            <a:r>
              <a:t>“30” es el mensaje cifrado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python -c "print 2 ** 13 % 77”</a:t>
            </a:r>
            <a:br/>
            <a:r>
              <a:t>30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Shape 246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47" name="Shape 247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Descifrar un mensaje</a:t>
            </a:r>
          </a:p>
        </p:txBody>
      </p:sp>
      <p:sp>
        <p:nvSpPr>
          <p:cNvPr id="248" name="Shape 248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mensaje = (cifrado)</a:t>
            </a:r>
            <a:r>
              <a:rPr baseline="31999"/>
              <a:t>d</a:t>
            </a:r>
            <a:r>
              <a:t> mod n</a:t>
            </a:r>
          </a:p>
          <a:p>
            <a:pPr lvl="1"/>
            <a:r>
              <a:t>Sea “cifrado” = “30”</a:t>
            </a:r>
          </a:p>
          <a:p>
            <a:pPr lvl="1"/>
            <a:r>
              <a:t>30</a:t>
            </a:r>
            <a:r>
              <a:rPr baseline="31999"/>
              <a:t>37</a:t>
            </a:r>
            <a:r>
              <a:t> mod 77 = 2</a:t>
            </a:r>
          </a:p>
          <a:p>
            <a:pPr lvl="1"/>
            <a:r>
              <a:t>“2” es el mensaje original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python -c "print 30 ** 37 % 77"</a:t>
            </a:r>
            <a:br/>
            <a:r>
              <a:t>2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Shape 25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51" name="Shape 251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La fortaleza de RSA reside en la dificultad de la factorización</a:t>
            </a:r>
          </a:p>
        </p:txBody>
      </p:sp>
      <p:sp>
        <p:nvSpPr>
          <p:cNvPr id="252" name="Shape 252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Teniendo la clave pública, si es factorizable…</a:t>
            </a:r>
          </a:p>
          <a:p>
            <a:pPr lvl="1"/>
            <a:r>
              <a:t>N y e son públicos</a:t>
            </a:r>
          </a:p>
          <a:p>
            <a:pPr lvl="1"/>
            <a:r>
              <a:t>Factorizar N = p·q</a:t>
            </a:r>
          </a:p>
          <a:p>
            <a:pPr lvl="1"/>
            <a:r>
              <a:t>Obtener φ(n) = (p-1)(q-1)</a:t>
            </a:r>
          </a:p>
          <a:p>
            <a:pPr lvl="1"/>
            <a:r>
              <a:t>Sabemos que d·e = 1 (mod φ(n))</a:t>
            </a:r>
            <a:br/>
            <a:r>
              <a:t>⇒ podemos calcular d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4" name="Shape 254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¿Me estás diciendo que la seguridad de los datos depende de que nadie sea capaz de hacer una puñetera división?</a:t>
            </a:r>
          </a:p>
        </p:txBody>
      </p:sp>
      <p:sp>
        <p:nvSpPr>
          <p:cNvPr id="255" name="Shape 25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56" name="Shape 25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WTF??!!</a:t>
            </a:r>
          </a:p>
        </p:txBody>
      </p:sp>
      <p:pic>
        <p:nvPicPr>
          <p:cNvPr id="257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132448" y="4226332"/>
            <a:ext cx="6486813" cy="4865110"/>
          </a:xfrm>
          <a:prstGeom prst="rect">
            <a:avLst/>
          </a:prstGeom>
          <a:ln w="12700">
            <a:miter lim="400000"/>
          </a:ln>
        </p:spPr>
      </p:pic>
      <p:pic>
        <p:nvPicPr>
          <p:cNvPr id="258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99976" y="4118886"/>
            <a:ext cx="7924801" cy="50800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58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0" name="Shape 260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Ejercicio</a:t>
            </a:r>
          </a:p>
        </p:txBody>
      </p:sp>
      <p:pic>
        <p:nvPicPr>
          <p:cNvPr id="261" name="randomChars-1200x713.png"/>
          <p:cNvPicPr>
            <a:picLocks noChangeAspect="1"/>
          </p:cNvPicPr>
          <p:nvPr>
            <p:ph type="pic" idx="14"/>
          </p:nvPr>
        </p:nvPicPr>
        <p:blipFill>
          <a:blip r:embed="rId2">
            <a:extLst/>
          </a:blip>
          <a:srcRect l="33289" t="0" r="33289" b="0"/>
          <a:stretch>
            <a:fillRect/>
          </a:stretch>
        </p:blipFill>
        <p:spPr>
          <a:prstGeom prst="rect">
            <a:avLst/>
          </a:prstGeom>
        </p:spPr>
      </p:pic>
      <p:sp>
        <p:nvSpPr>
          <p:cNvPr id="262" name="Shape 262"/>
          <p:cNvSpPr/>
          <p:nvPr>
            <p:ph type="body" idx="15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Rompiendo RSA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4" name="Shape 264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65" name="Shape 265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Ejercicio</a:t>
            </a:r>
          </a:p>
        </p:txBody>
      </p:sp>
      <p:sp>
        <p:nvSpPr>
          <p:cNvPr id="266" name="Shape 266"/>
          <p:cNvSpPr/>
          <p:nvPr>
            <p:ph type="body" sz="half" idx="1"/>
          </p:nvPr>
        </p:nvSpPr>
        <p:spPr>
          <a:xfrm>
            <a:off x="406400" y="2743200"/>
            <a:ext cx="8232328" cy="6108700"/>
          </a:xfrm>
          <a:prstGeom prst="rect">
            <a:avLst/>
          </a:prstGeom>
        </p:spPr>
        <p:txBody>
          <a:bodyPr/>
          <a:lstStyle/>
          <a:p>
            <a:pPr/>
            <a:r>
              <a:t>Unos agentes secretos han recibido un mensaje cifrado con un algoritmo inventado por el Profesor Bacterio, sospechosamente parecido a RSA pero con ciertas limitaciones.</a:t>
            </a:r>
          </a:p>
          <a:p>
            <a:pPr/>
            <a:r>
              <a:t>El enemigo intercepta la clave y el mensaje cifrados y obtiene la clave pública, ¿será capaz de descifrar el mensaje?</a:t>
            </a:r>
          </a:p>
        </p:txBody>
      </p:sp>
      <p:pic>
        <p:nvPicPr>
          <p:cNvPr id="267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 flipH="1">
            <a:off x="9441574" y="3794373"/>
            <a:ext cx="2376652" cy="400635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9" name="Shape 26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70" name="Shape 27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Ejercicio: datos</a:t>
            </a:r>
          </a:p>
        </p:txBody>
      </p:sp>
      <p:sp>
        <p:nvSpPr>
          <p:cNvPr id="271" name="Shape 271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 marL="435609" indent="-435609" defTabSz="572516">
              <a:spcBef>
                <a:spcPts val="2700"/>
              </a:spcBef>
              <a:defRPr sz="3332"/>
            </a:pPr>
            <a:r>
              <a:t>https://github.com/lmarqueta/workshop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Clave pública</a:t>
            </a:r>
          </a:p>
          <a:p>
            <a:pPr lvl="1" marL="871219" indent="-435609" defTabSz="572516">
              <a:spcBef>
                <a:spcPts val="2700"/>
              </a:spcBef>
              <a:defRPr sz="3136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rsa/example/bacterio.pub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Contraseña cifrada</a:t>
            </a:r>
          </a:p>
          <a:p>
            <a:pPr lvl="1" marL="871219" indent="-435609" defTabSz="572516">
              <a:spcBef>
                <a:spcPts val="2700"/>
              </a:spcBef>
              <a:defRPr sz="3136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rsa/example/password.secret</a:t>
            </a:r>
          </a:p>
          <a:p>
            <a:pPr marL="435609" indent="-435609" defTabSz="572516">
              <a:spcBef>
                <a:spcPts val="2700"/>
              </a:spcBef>
              <a:defRPr sz="3332"/>
            </a:pPr>
            <a:r>
              <a:t>Mensaje cifrado</a:t>
            </a:r>
          </a:p>
          <a:p>
            <a:pPr lvl="1" marL="871219" indent="-435609" defTabSz="572516">
              <a:spcBef>
                <a:spcPts val="2700"/>
              </a:spcBef>
              <a:defRPr sz="3136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rsa/example/message.secret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3" name="Shape 27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74" name="Shape 2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Ejercicio: crear las claves</a:t>
            </a:r>
          </a:p>
        </p:txBody>
      </p:sp>
      <p:sp>
        <p:nvSpPr>
          <p:cNvPr id="275" name="Shape 275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Crear claves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genrsa 160 &gt;bacterio.key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rsa -in bacterio.key -pubout &gt;bacterio.pub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Shape 169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350520">
              <a:defRPr sz="10200"/>
            </a:lvl1pPr>
          </a:lstStyle>
          <a:p>
            <a:pPr/>
            <a:r>
              <a:t>¿Rompiendo RSA?</a:t>
            </a:r>
          </a:p>
        </p:txBody>
      </p:sp>
      <p:sp>
        <p:nvSpPr>
          <p:cNvPr id="170" name="Shape 170"/>
          <p:cNvSpPr/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pPr/>
          </a:p>
        </p:txBody>
      </p:sp>
      <p:pic>
        <p:nvPicPr>
          <p:cNvPr id="171" name="pasted-image.tiff"/>
          <p:cNvPicPr>
            <a:picLocks noChangeAspect="1"/>
          </p:cNvPicPr>
          <p:nvPr/>
        </p:nvPicPr>
        <p:blipFill>
          <a:blip r:embed="rId2">
            <a:extLst/>
          </a:blip>
          <a:srcRect l="32421" t="0" r="32421" b="0"/>
          <a:stretch>
            <a:fillRect/>
          </a:stretch>
        </p:blipFill>
        <p:spPr>
          <a:xfrm>
            <a:off x="0" y="0"/>
            <a:ext cx="5486400" cy="97536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7" name="Shape 27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78" name="Shape 27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Ejercicio: componer el mensaje secreto</a:t>
            </a:r>
          </a:p>
        </p:txBody>
      </p:sp>
      <p:sp>
        <p:nvSpPr>
          <p:cNvPr id="279" name="Shape 279"/>
          <p:cNvSpPr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 marL="422275" indent="-422275" defTabSz="554990">
              <a:spcBef>
                <a:spcPts val="2600"/>
              </a:spcBef>
              <a:defRPr sz="3230"/>
            </a:pPr>
            <a:r>
              <a:t>Crear contraseña y guardarla en password.txt</a:t>
            </a:r>
          </a:p>
          <a:p>
            <a:pPr lvl="1" marL="844550" indent="-422275" defTabSz="554990">
              <a:spcBef>
                <a:spcPts val="2600"/>
              </a:spcBef>
              <a:defRPr sz="304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echo “********” &gt; password.txt</a:t>
            </a:r>
          </a:p>
          <a:p>
            <a:pPr marL="422275" indent="-422275" defTabSz="554990">
              <a:spcBef>
                <a:spcPts val="2600"/>
              </a:spcBef>
              <a:defRPr sz="3230"/>
            </a:pPr>
            <a:r>
              <a:t>Cifrarla y guardar el resultado en password.secret</a:t>
            </a:r>
          </a:p>
          <a:p>
            <a:pPr lvl="1" marL="844550" indent="-422275" defTabSz="554990">
              <a:spcBef>
                <a:spcPts val="2600"/>
              </a:spcBef>
              <a:defRPr sz="304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rsautl -encrypt -inkey bacterio.pub -pubin -in password.txt -out </a:t>
            </a:r>
            <a:r>
              <a:rPr>
                <a:solidFill>
                  <a:srgbClr val="FF2600"/>
                </a:solidFill>
              </a:rPr>
              <a:t>password.secret</a:t>
            </a:r>
          </a:p>
          <a:p>
            <a:pPr marL="422275" indent="-422275" defTabSz="554990">
              <a:spcBef>
                <a:spcPts val="2600"/>
              </a:spcBef>
              <a:defRPr sz="3230"/>
            </a:pPr>
            <a:r>
              <a:t>Cifrar el mensaje (AES256) con la password</a:t>
            </a:r>
          </a:p>
          <a:p>
            <a:pPr lvl="1" marL="844550" indent="-422275" defTabSz="554990">
              <a:spcBef>
                <a:spcPts val="2600"/>
              </a:spcBef>
              <a:defRPr sz="304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enc -aes256 -kfile password.txt -base64 -in message.jpg -out </a:t>
            </a:r>
            <a:r>
              <a:rPr>
                <a:solidFill>
                  <a:srgbClr val="FF2600"/>
                </a:solidFill>
              </a:rPr>
              <a:t>message.secret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Shape 28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82" name="Shape 28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Ejercicio: mensaje interceptado</a:t>
            </a:r>
          </a:p>
        </p:txBody>
      </p:sp>
      <p:sp>
        <p:nvSpPr>
          <p:cNvPr id="283" name="Shape 283"/>
          <p:cNvSpPr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Obtener info de la clave pública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rsa -pubin -text -noout &lt; bacterio.pub</a:t>
            </a:r>
          </a:p>
          <a:p>
            <a:pPr/>
            <a:r>
              <a:t>¿Cuántos bits tiene?</a:t>
            </a:r>
          </a:p>
          <a:p>
            <a:pPr/>
            <a:r>
              <a:t>¿Es factorizable?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Shape 28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86" name="Shape 2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Do the math!</a:t>
            </a:r>
          </a:p>
        </p:txBody>
      </p:sp>
      <p:sp>
        <p:nvSpPr>
          <p:cNvPr id="287" name="Shape 287"/>
          <p:cNvSpPr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Factorizar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echo "00:e8:a0:9e:81:05:f4:c6:01:d3:2a:b7:91:b0:26:6d:5e:df:0a:4f:51"|tr -d :</a:t>
            </a:r>
          </a:p>
          <a:p>
            <a:pPr lvl="1"/>
            <a:r>
              <a:t>Usar primefac (python), yafu, factordb.com… para obtener los factores primos p y q</a:t>
            </a:r>
          </a:p>
          <a:p>
            <a:pPr/>
            <a:r>
              <a:t>Calcular φ(n) = (p-1)·(q-1)</a:t>
            </a:r>
          </a:p>
          <a:p>
            <a:pPr lvl="1"/>
            <a:r>
              <a:t>Recuerda: python es tu amigo…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9" name="Shape 28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90" name="Shape 2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Calcular el exponente privado</a:t>
            </a:r>
          </a:p>
        </p:txBody>
      </p:sp>
      <p:sp>
        <p:nvSpPr>
          <p:cNvPr id="291" name="Shape 291"/>
          <p:cNvSpPr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Conocidos φ(n), p, q y e solo falta d</a:t>
            </a:r>
          </a:p>
          <a:p>
            <a:pPr/>
            <a:r>
              <a:t>Sabemos que d·e = 1 (mod N)</a:t>
            </a:r>
          </a:p>
          <a:p>
            <a:pPr/>
            <a:r>
              <a:t>Es decir, tenemos que calcular el inverso multiplicativo de e en módulo N </a:t>
            </a:r>
          </a:p>
          <a:p>
            <a:pPr lvl="1">
              <a:defRPr sz="3200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python inv_multipl.py 65537 &lt;N&gt;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3" name="Shape 29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94" name="Shape 29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Recomponer la clave y descifrar el mensaje</a:t>
            </a:r>
          </a:p>
        </p:txBody>
      </p:sp>
      <p:sp>
        <p:nvSpPr>
          <p:cNvPr id="295" name="Shape 295"/>
          <p:cNvSpPr/>
          <p:nvPr>
            <p:ph type="body" idx="1"/>
          </p:nvPr>
        </p:nvSpPr>
        <p:spPr>
          <a:xfrm>
            <a:off x="406400" y="2749550"/>
            <a:ext cx="12192000" cy="6108700"/>
          </a:xfrm>
          <a:prstGeom prst="rect">
            <a:avLst/>
          </a:prstGeom>
        </p:spPr>
        <p:txBody>
          <a:bodyPr/>
          <a:lstStyle/>
          <a:p>
            <a:pPr marL="395604" indent="-395604" defTabSz="519937">
              <a:spcBef>
                <a:spcPts val="2400"/>
              </a:spcBef>
              <a:defRPr sz="3026"/>
            </a:pPr>
            <a:r>
              <a:t>Con todos los datos, solo hay que recomponer la clave</a:t>
            </a:r>
          </a:p>
          <a:p>
            <a:pPr lvl="1" marL="791209" indent="-395604" defTabSz="519937">
              <a:spcBef>
                <a:spcPts val="2400"/>
              </a:spcBef>
              <a:defRPr sz="2848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python crt_rsa_priv_key.py|tee bacterio.decrypted.key</a:t>
            </a:r>
          </a:p>
          <a:p>
            <a:pPr marL="395604" indent="-395604" defTabSz="519937">
              <a:spcBef>
                <a:spcPts val="2400"/>
              </a:spcBef>
              <a:defRPr sz="3026"/>
            </a:pPr>
            <a:r>
              <a:t>Descifrar la contraseña…</a:t>
            </a:r>
          </a:p>
          <a:p>
            <a:pPr lvl="1" marL="791209" indent="-395604" defTabSz="519937">
              <a:spcBef>
                <a:spcPts val="2400"/>
              </a:spcBef>
              <a:defRPr sz="2848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rsautl -decrypt -inkey bacterio.pwned &lt;password.secret |tee password.decrypted</a:t>
            </a:r>
          </a:p>
          <a:p>
            <a:pPr marL="395604" indent="-395604" defTabSz="519937">
              <a:spcBef>
                <a:spcPts val="2400"/>
              </a:spcBef>
              <a:defRPr sz="3026"/>
            </a:pPr>
            <a:r>
              <a:t>…y el mensaje secreto</a:t>
            </a:r>
          </a:p>
          <a:p>
            <a:pPr lvl="1" marL="791209" indent="-395604" defTabSz="519937">
              <a:spcBef>
                <a:spcPts val="2400"/>
              </a:spcBef>
              <a:defRPr sz="2848">
                <a:solidFill>
                  <a:srgbClr val="00F900"/>
                </a:solidFill>
                <a:latin typeface="Monaco"/>
                <a:ea typeface="Monaco"/>
                <a:cs typeface="Monaco"/>
                <a:sym typeface="Monaco"/>
              </a:defRPr>
            </a:pPr>
            <a:r>
              <a:t>openssl enc -d -aes256 -kfile password.decrypted -base64 -in message.secret &gt;output.decrypt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7" name="Shape 29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98" name="Shape 29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Solución</a:t>
            </a:r>
          </a:p>
        </p:txBody>
      </p:sp>
      <p:pic>
        <p:nvPicPr>
          <p:cNvPr id="299" name="Screen Shot 2017-03-17 at 18.28.11.png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-271278" y="1844107"/>
            <a:ext cx="8851901" cy="6946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0" name="Screen Shot 2017-03-16 at 22.11.38.png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296413" y="2793159"/>
            <a:ext cx="8851901" cy="637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1" name="Screen Shot 2017-03-16 at 22.15.19.png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1046402" y="3741182"/>
            <a:ext cx="8851901" cy="637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2" name="Screen Shot 2017-03-16 at 22.24.16.png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076450" y="2129857"/>
            <a:ext cx="8851900" cy="6375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3" name="Screen Shot 2017-03-17 at 18.12.43.png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2751439" y="3039936"/>
            <a:ext cx="8851901" cy="73279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4" name="Screen Shot 2017-03-17 at 18.16.15.png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4316352" y="1538681"/>
            <a:ext cx="8851901" cy="8280401"/>
          </a:xfrm>
          <a:prstGeom prst="rect">
            <a:avLst/>
          </a:prstGeom>
          <a:ln w="12700">
            <a:miter lim="400000"/>
          </a:ln>
        </p:spPr>
      </p:pic>
      <p:pic>
        <p:nvPicPr>
          <p:cNvPr id="305" name="Screen Shot 2017-03-17 at 18.25.53.png"/>
          <p:cNvPicPr>
            <a:picLocks noChangeAspect="1"/>
          </p:cNvPicPr>
          <p:nvPr/>
        </p:nvPicPr>
        <p:blipFill>
          <a:blip r:embed="rId8">
            <a:extLst/>
          </a:blip>
          <a:stretch>
            <a:fillRect/>
          </a:stretch>
        </p:blipFill>
        <p:spPr>
          <a:xfrm>
            <a:off x="3313667" y="2793159"/>
            <a:ext cx="8851901" cy="6946901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30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30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1000" fill="hold"/>
                                        <p:tgtEl>
                                          <p:spTgt spid="30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30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30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3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305" grpId="6"/>
      <p:bldP build="whole" bldLvl="1" animBg="1" rev="0" advAuto="0" spid="302" grpId="3"/>
      <p:bldP build="whole" bldLvl="1" animBg="1" rev="0" advAuto="0" spid="304" grpId="5"/>
      <p:bldP build="whole" bldLvl="1" animBg="1" rev="0" advAuto="0" spid="301" grpId="2"/>
      <p:bldP build="whole" bldLvl="1" animBg="1" rev="0" advAuto="0" spid="300" grpId="1"/>
      <p:bldP build="whole" bldLvl="1" animBg="1" rev="0" advAuto="0" spid="303" grpId="4"/>
    </p:bld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" name="Shape 30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308" name="Shape 30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Rubber hose attack</a:t>
            </a:r>
          </a:p>
        </p:txBody>
      </p:sp>
      <p:pic>
        <p:nvPicPr>
          <p:cNvPr id="309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3657600" y="3136900"/>
            <a:ext cx="5689600" cy="34798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1" name="Shape 31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312" name="Shape 31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Referencias</a:t>
            </a:r>
          </a:p>
        </p:txBody>
      </p:sp>
      <p:sp>
        <p:nvSpPr>
          <p:cNvPr id="313" name="Shape 313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RSA</a:t>
            </a:r>
          </a:p>
          <a:p>
            <a:pPr lvl="1"/>
            <a:r>
              <a:t>https://es.wikipedia.org/wiki/RSA</a:t>
            </a:r>
          </a:p>
          <a:p>
            <a:pPr/>
            <a:r>
              <a:t>OpenSSL:</a:t>
            </a:r>
          </a:p>
          <a:p>
            <a:pPr lvl="1"/>
            <a:r>
              <a:t>https://wiki.openssl.org</a:t>
            </a:r>
          </a:p>
          <a:p>
            <a:pPr/>
            <a:r>
              <a:t>Free handbook of applied cryptography</a:t>
            </a:r>
          </a:p>
          <a:p>
            <a:pPr lvl="1"/>
            <a:r>
              <a:t>http://cacr.uwaterloo.ca/hac/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3" name="Shape 17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174" name="Shape 17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Introducción: criptografía simétrica</a:t>
            </a:r>
          </a:p>
        </p:txBody>
      </p:sp>
      <p:pic>
        <p:nvPicPr>
          <p:cNvPr id="175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5230812" y="6780212"/>
            <a:ext cx="2314576" cy="23145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6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9634633" y="4153668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77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845992" y="4339381"/>
            <a:ext cx="2152750" cy="215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8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5311725" y="4339381"/>
            <a:ext cx="2152750" cy="215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79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5689600" y="2425700"/>
            <a:ext cx="1625600" cy="1625600"/>
          </a:xfrm>
          <a:prstGeom prst="rect">
            <a:avLst/>
          </a:prstGeom>
          <a:ln w="12700">
            <a:miter lim="400000"/>
          </a:ln>
        </p:spPr>
      </p:pic>
      <p:pic>
        <p:nvPicPr>
          <p:cNvPr id="180" name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2903867" y="4153668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81" name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7556144" y="4153668"/>
            <a:ext cx="2524176" cy="2524176"/>
          </a:xfrm>
          <a:prstGeom prst="rect">
            <a:avLst/>
          </a:prstGeom>
          <a:ln w="12700">
            <a:miter lim="400000"/>
          </a:ln>
        </p:spPr>
      </p:pic>
      <p:sp>
        <p:nvSpPr>
          <p:cNvPr id="182" name="Shape 182"/>
          <p:cNvSpPr/>
          <p:nvPr/>
        </p:nvSpPr>
        <p:spPr>
          <a:xfrm rot="8100000">
            <a:off x="4597400" y="3123398"/>
            <a:ext cx="1270000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  <p:sp>
        <p:nvSpPr>
          <p:cNvPr id="183" name="Shape 183"/>
          <p:cNvSpPr/>
          <p:nvPr/>
        </p:nvSpPr>
        <p:spPr>
          <a:xfrm rot="2700000">
            <a:off x="7518885" y="3123398"/>
            <a:ext cx="1270001" cy="1270001"/>
          </a:xfrm>
          <a:prstGeom prst="rightArrow">
            <a:avLst>
              <a:gd name="adj1" fmla="val 32000"/>
              <a:gd name="adj2" fmla="val 64000"/>
            </a:avLst>
          </a:prstGeom>
          <a:solidFill>
            <a:schemeClr val="accent1"/>
          </a:solidFill>
          <a:ln w="12700">
            <a:miter lim="400000"/>
          </a:ln>
        </p:spPr>
        <p:txBody>
          <a:bodyPr lIns="50800" tIns="50800" rIns="50800" bIns="50800" anchor="ctr"/>
          <a:lstStyle/>
          <a:p>
            <a:pPr algn="ctr">
              <a:lnSpc>
                <a:spcPct val="80000"/>
              </a:lnSpc>
              <a:spcBef>
                <a:spcPts val="0"/>
              </a:spcBef>
              <a:defRPr cap="all"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17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0" presetID="1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7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8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1" fill="hold">
                            <p:stCondLst>
                              <p:cond delay="1000"/>
                            </p:stCondLst>
                            <p:childTnLst>
                              <p:par>
                                <p:cTn id="32" presetClass="entr" nodeType="afterEffect" presetSubtype="0" presetID="1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3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Class="entr" nodeType="clickEffect" presetID="9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7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dissolve" transition="in">
                                      <p:cBhvr>
                                        <p:cTn id="38" dur="10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0" grpId="1"/>
      <p:bldP build="whole" bldLvl="1" animBg="1" rev="0" advAuto="0" spid="182" grpId="3"/>
      <p:bldP build="whole" bldLvl="1" animBg="1" rev="0" advAuto="0" spid="178" grpId="4"/>
      <p:bldP build="whole" bldLvl="1" animBg="1" rev="0" advAuto="0" spid="179" grpId="2"/>
      <p:bldP build="whole" bldLvl="1" animBg="1" rev="0" advAuto="0" spid="181" grpId="5"/>
      <p:bldP build="whole" bldLvl="1" animBg="1" rev="0" advAuto="0" spid="183" grpId="6"/>
      <p:bldP build="whole" bldLvl="1" animBg="1" rev="0" advAuto="0" spid="175" grpId="7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hape 185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186" name="Shape 186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Criptografía simétrica</a:t>
            </a:r>
          </a:p>
        </p:txBody>
      </p:sp>
      <p:sp>
        <p:nvSpPr>
          <p:cNvPr id="187" name="Shape 187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Inconvenientes:</a:t>
            </a:r>
          </a:p>
          <a:p>
            <a:pPr lvl="1"/>
            <a:r>
              <a:t>El problema del intercambio y distribución de la clave</a:t>
            </a:r>
          </a:p>
          <a:p>
            <a:pPr lvl="1"/>
            <a:r>
              <a:t>El número de claves necesarias para comunicar n personas</a:t>
            </a:r>
          </a:p>
          <a:p>
            <a:pPr/>
            <a:r>
              <a:t>Solución:</a:t>
            </a:r>
          </a:p>
          <a:p>
            <a:pPr lvl="1"/>
            <a:r>
              <a:t>Centros de distribución</a:t>
            </a:r>
          </a:p>
          <a:p>
            <a:pPr lvl="1"/>
            <a:r>
              <a:t>Criptografía asimétrica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9" name="Shape 189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190" name="Shape 190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Criptografía asimétrica: cifrado</a:t>
            </a:r>
          </a:p>
        </p:txBody>
      </p:sp>
      <p:pic>
        <p:nvPicPr>
          <p:cNvPr id="191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4633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2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5991" y="5480253"/>
            <a:ext cx="2152751" cy="215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3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5311725" y="5454513"/>
            <a:ext cx="2152750" cy="215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194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2903867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5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7391044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196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15134" y="1991524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7" name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915134" y="3409112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8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flipH="1">
            <a:off x="9889489" y="1991524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199" name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 flipH="1">
            <a:off x="9889489" y="3409112"/>
            <a:ext cx="1971577" cy="1971577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9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1000"/>
                            </p:stCondLst>
                            <p:childTnLst>
                              <p:par>
                                <p:cTn id="10" presetClass="entr" nodeType="afterEffect" presetSubtype="1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" fill="hold">
                      <p:stCondLst>
                        <p:cond delay="indefinite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Class="entr" nodeType="clickEffect" presetSubtype="1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7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0" fill="hold">
                            <p:stCondLst>
                              <p:cond delay="1000"/>
                            </p:stCondLst>
                            <p:childTnLst>
                              <p:par>
                                <p:cTn id="21" presetClass="entr" nodeType="afterEffect" presetSubtype="1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9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path" nodeType="clickEffect" presetSubtype="0" presetID="-1" grpId="6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C -0.106593 -0.048137 -0.223440 -0.034471 -0.322119 0.037674 C -0.417171 0.107167 -0.487078 0.225003 -0.515911 0.364335" origin="layout" pathEditMode="relative">
                                      <p:cBhvr>
                                        <p:cTn id="34" dur="1000" fill="hold"/>
                                        <p:tgtEl>
                                          <p:spTgt spid="19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1000" fill="hold"/>
                                        <p:tgtEl>
                                          <p:spTgt spid="19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8" presetID="2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1000" fill="hold"/>
                                        <p:tgtEl>
                                          <p:spTgt spid="19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Class="path" nodeType="clickEffect" presetSubtype="0" presetID="-1" grpId="9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C -0.029905 -0.078662 -0.102728 -0.108664 -0.160702 -0.066208 C -0.242889 -0.006019 -0.248405 0.148681 -0.170871 0.218995" origin="layout" pathEditMode="relative">
                                      <p:cBhvr>
                                        <p:cTn id="50" dur="10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3" grpId="7"/>
      <p:bldP build="whole" bldLvl="1" animBg="1" rev="0" advAuto="0" spid="199" grpId="2"/>
      <p:bldP build="whole" bldLvl="1" animBg="1" rev="0" advAuto="0" spid="198" grpId="3"/>
      <p:bldP build="whole" bldLvl="1" animBg="1" rev="0" advAuto="0" spid="196" grpId="4"/>
      <p:bldP build="whole" bldLvl="1" animBg="1" rev="0" advAuto="0" spid="195" grpId="8"/>
      <p:bldP build="whole" bldLvl="1" animBg="1" rev="0" advAuto="0" spid="194" grpId="5"/>
      <p:bldP build="whole" bldLvl="1" animBg="1" rev="0" advAuto="0" spid="197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1" name="Shape 201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02" name="Shape 202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Criptografía asimétrica: firma digital</a:t>
            </a:r>
          </a:p>
        </p:txBody>
      </p:sp>
      <p:pic>
        <p:nvPicPr>
          <p:cNvPr id="203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9634633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4" name="pasted-image.tiff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845991" y="5480253"/>
            <a:ext cx="2152751" cy="2152750"/>
          </a:xfrm>
          <a:prstGeom prst="rect">
            <a:avLst/>
          </a:prstGeom>
          <a:ln w="12700">
            <a:miter lim="400000"/>
          </a:ln>
        </p:spPr>
      </p:pic>
      <p:pic>
        <p:nvPicPr>
          <p:cNvPr id="205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2903867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6" name="pasted-image.tiff"/>
          <p:cNvPicPr>
            <a:picLocks noChangeAspect="1"/>
          </p:cNvPicPr>
          <p:nvPr/>
        </p:nvPicPr>
        <p:blipFill>
          <a:blip r:embed="rId4">
            <a:extLst/>
          </a:blip>
          <a:stretch>
            <a:fillRect/>
          </a:stretch>
        </p:blipFill>
        <p:spPr>
          <a:xfrm>
            <a:off x="7391044" y="5294540"/>
            <a:ext cx="2524176" cy="2524176"/>
          </a:xfrm>
          <a:prstGeom prst="rect">
            <a:avLst/>
          </a:prstGeom>
          <a:ln w="12700">
            <a:miter lim="400000"/>
          </a:ln>
        </p:spPr>
      </p:pic>
      <p:pic>
        <p:nvPicPr>
          <p:cNvPr id="207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>
            <a:off x="915134" y="1991524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8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>
            <a:off x="915134" y="3409112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09" name="pasted-image.tiff"/>
          <p:cNvPicPr>
            <a:picLocks noChangeAspect="1"/>
          </p:cNvPicPr>
          <p:nvPr/>
        </p:nvPicPr>
        <p:blipFill>
          <a:blip r:embed="rId5">
            <a:extLst/>
          </a:blip>
          <a:stretch>
            <a:fillRect/>
          </a:stretch>
        </p:blipFill>
        <p:spPr>
          <a:xfrm flipH="1">
            <a:off x="9889489" y="1991524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0" name="pasted-image.tiff"/>
          <p:cNvPicPr>
            <a:picLocks noChangeAspect="1"/>
          </p:cNvPicPr>
          <p:nvPr/>
        </p:nvPicPr>
        <p:blipFill>
          <a:blip r:embed="rId6">
            <a:extLst/>
          </a:blip>
          <a:stretch>
            <a:fillRect/>
          </a:stretch>
        </p:blipFill>
        <p:spPr>
          <a:xfrm flipH="1">
            <a:off x="9889489" y="3409112"/>
            <a:ext cx="1971577" cy="1971577"/>
          </a:xfrm>
          <a:prstGeom prst="rect">
            <a:avLst/>
          </a:prstGeom>
          <a:ln w="12700">
            <a:miter lim="400000"/>
          </a:ln>
        </p:spPr>
      </p:pic>
      <p:pic>
        <p:nvPicPr>
          <p:cNvPr id="211" name="pasted-image.tiff"/>
          <p:cNvPicPr>
            <a:picLocks noChangeAspect="1"/>
          </p:cNvPicPr>
          <p:nvPr/>
        </p:nvPicPr>
        <p:blipFill>
          <a:blip r:embed="rId7">
            <a:extLst/>
          </a:blip>
          <a:stretch>
            <a:fillRect/>
          </a:stretch>
        </p:blipFill>
        <p:spPr>
          <a:xfrm>
            <a:off x="8017992" y="7403909"/>
            <a:ext cx="1270280" cy="87014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path" nodeType="clickEffect" presetSubtype="0" presetID="-1" grpId="2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C 0.063735 -0.077096 0.165544 -0.046380 0.198176 0.059792 C 0.215230 0.115278 0.205781 0.178981 0.174169 0.221634" origin="layout" pathEditMode="relative">
                                      <p:cBhvr>
                                        <p:cTn id="12" dur="10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20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Class="entr" nodeType="afterEffect" presetSubtype="8" presetID="2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Class="path" nodeType="clickEffect" presetSubtype="0" presetID="-1" grpId="5" accel="50000" decel="50000" fill="hold">
                                  <p:stCondLst>
                                    <p:cond delay="0"/>
                                  </p:stCondLst>
                                  <p:childTnLst>
                                    <p:animMotion path="M 0.000000 0.000000 C 0.124477 -0.175107 0.334483 -0.171543 0.455577 0.007731 C 0.521381 0.105151 0.545372 0.240594 0.519209 0.366974" origin="layout" pathEditMode="relative">
                                      <p:cBhvr>
                                        <p:cTn id="27" dur="1000" fill="hold"/>
                                        <p:tgtEl>
                                          <p:spTgt spid="20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05" grpId="1"/>
      <p:bldP build="whole" bldLvl="1" animBg="1" rev="0" advAuto="0" spid="206" grpId="3"/>
      <p:bldP build="whole" bldLvl="1" animBg="1" rev="0" advAuto="0" spid="211" grpId="4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3" name="Shape 213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14" name="Shape 214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Criptografía híbrida</a:t>
            </a:r>
          </a:p>
        </p:txBody>
      </p:sp>
      <p:sp>
        <p:nvSpPr>
          <p:cNvPr id="215" name="Shape 215"/>
          <p:cNvSpPr/>
          <p:nvPr>
            <p:ph type="body" idx="1"/>
          </p:nvPr>
        </p:nvSpPr>
        <p:spPr>
          <a:xfrm>
            <a:off x="406400" y="2743200"/>
            <a:ext cx="12192000" cy="6108700"/>
          </a:xfrm>
          <a:prstGeom prst="rect">
            <a:avLst/>
          </a:prstGeom>
        </p:spPr>
        <p:txBody>
          <a:bodyPr/>
          <a:lstStyle/>
          <a:p>
            <a:pPr/>
            <a:r>
              <a:t>Usa cifrado simétrico y asimétrico</a:t>
            </a:r>
          </a:p>
          <a:p>
            <a:pPr/>
            <a:r>
              <a:t>Emplea el cifrado asimétrico (de clave pública) para compartir la clave de cifrado simétrico</a:t>
            </a:r>
          </a:p>
          <a:p>
            <a:pPr/>
            <a:r>
              <a:t>De esta forma, la clave compartida se transmite por un canal seguro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7" name="Shape 217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18" name="Shape 218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El algoritmo RSA</a:t>
            </a:r>
          </a:p>
        </p:txBody>
      </p:sp>
      <p:sp>
        <p:nvSpPr>
          <p:cNvPr id="219" name="Shape 219"/>
          <p:cNvSpPr/>
          <p:nvPr>
            <p:ph type="body" sz="half" idx="1"/>
          </p:nvPr>
        </p:nvSpPr>
        <p:spPr>
          <a:xfrm>
            <a:off x="406400" y="2743200"/>
            <a:ext cx="6210896" cy="6108700"/>
          </a:xfrm>
          <a:prstGeom prst="rect">
            <a:avLst/>
          </a:prstGeom>
        </p:spPr>
        <p:txBody>
          <a:bodyPr/>
          <a:lstStyle/>
          <a:p>
            <a:pPr/>
            <a:r>
              <a:t>RSA (Rivest, Shamir y Adleman) es un sistema criptográfico de clave pública desarrollado en el MIT en 1977. Es el primer y más utilizado algoritmo de este tipo y es válido tanto para cifrar como para firmar digitalmente.</a:t>
            </a:r>
          </a:p>
        </p:txBody>
      </p:sp>
      <p:pic>
        <p:nvPicPr>
          <p:cNvPr id="220" name="pasted-image.tiff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6724650" y="2806700"/>
            <a:ext cx="5905500" cy="414020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p:transition xmlns:p14="http://schemas.microsoft.com/office/powerpoint/2010/main" spd="med" advClick="1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Shape 222"/>
          <p:cNvSpPr/>
          <p:nvPr>
            <p:ph type="body" idx="13"/>
          </p:nvPr>
        </p:nvSpPr>
        <p:spPr>
          <a:prstGeom prst="rect">
            <a:avLst/>
          </a:prstGeom>
        </p:spPr>
        <p:txBody>
          <a:bodyPr/>
          <a:lstStyle/>
          <a:p>
            <a:pPr/>
            <a:r>
              <a:t>Talleres de Seguridad</a:t>
            </a:r>
          </a:p>
        </p:txBody>
      </p:sp>
      <p:sp>
        <p:nvSpPr>
          <p:cNvPr id="223" name="Shape 223"/>
          <p:cNvSpPr/>
          <p:nvPr>
            <p:ph type="title"/>
          </p:nvPr>
        </p:nvSpPr>
        <p:spPr>
          <a:prstGeom prst="rect">
            <a:avLst/>
          </a:prstGeom>
        </p:spPr>
        <p:txBody>
          <a:bodyPr/>
          <a:lstStyle>
            <a:lvl1pPr defTabSz="467359">
              <a:spcBef>
                <a:spcPts val="2200"/>
              </a:spcBef>
              <a:defRPr sz="4800"/>
            </a:lvl1pPr>
          </a:lstStyle>
          <a:p>
            <a:pPr/>
            <a:r>
              <a:t>Idea del algoritmo</a:t>
            </a:r>
          </a:p>
        </p:txBody>
      </p:sp>
      <p:sp>
        <p:nvSpPr>
          <p:cNvPr id="224" name="Shape 224"/>
          <p:cNvSpPr/>
          <p:nvPr>
            <p:ph type="body" sz="half" idx="1"/>
          </p:nvPr>
        </p:nvSpPr>
        <p:spPr>
          <a:xfrm>
            <a:off x="406400" y="2743200"/>
            <a:ext cx="5695901" cy="6108700"/>
          </a:xfrm>
          <a:prstGeom prst="rect">
            <a:avLst/>
          </a:prstGeom>
        </p:spPr>
        <p:txBody>
          <a:bodyPr/>
          <a:lstStyle/>
          <a:p>
            <a:pPr/>
            <a:r>
              <a:t>Sean p y q dos números primos aleatorios muy grandes</a:t>
            </a:r>
          </a:p>
          <a:p>
            <a:pPr/>
            <a:r>
              <a:t>Se calculan:</a:t>
            </a:r>
          </a:p>
          <a:p>
            <a:pPr lvl="1"/>
            <a:r>
              <a:t>N = p · q</a:t>
            </a:r>
          </a:p>
          <a:p>
            <a:pPr lvl="1"/>
            <a:r>
              <a:t>φ(N) = (p - 1) (q - 1)</a:t>
            </a:r>
          </a:p>
        </p:txBody>
      </p:sp>
      <p:sp>
        <p:nvSpPr>
          <p:cNvPr id="225" name="Shape 225"/>
          <p:cNvSpPr/>
          <p:nvPr/>
        </p:nvSpPr>
        <p:spPr>
          <a:xfrm>
            <a:off x="6807200" y="2743200"/>
            <a:ext cx="5695901" cy="61087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>
            <a:normAutofit fontScale="100000" lnSpcReduction="0"/>
          </a:bodyPr>
          <a:lstStyle/>
          <a:p>
            <a:pPr marL="4445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Ejemplo: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p = 7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q = 11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N = p · q = 77</a:t>
            </a:r>
          </a:p>
          <a:p>
            <a:pPr lvl="1" marL="889000" indent="-444500">
              <a:spcBef>
                <a:spcPts val="2800"/>
              </a:spcBef>
              <a:buClr>
                <a:schemeClr val="accent1"/>
              </a:buClr>
              <a:buSzPct val="104999"/>
              <a:buFont typeface="Avenir Next"/>
              <a:buChar char="▸"/>
              <a:defRPr sz="3400"/>
            </a:pPr>
            <a:r>
              <a:t>φ(N) = 60</a:t>
            </a:r>
          </a:p>
        </p:txBody>
      </p:sp>
      <p:sp>
        <p:nvSpPr>
          <p:cNvPr id="226" name="Shape 226"/>
          <p:cNvSpPr/>
          <p:nvPr/>
        </p:nvSpPr>
        <p:spPr>
          <a:xfrm>
            <a:off x="8029971" y="1567483"/>
            <a:ext cx="4463158" cy="2214861"/>
          </a:xfrm>
          <a:prstGeom prst="wedgeEllipseCallout">
            <a:avLst>
              <a:gd name="adj1" fmla="val -2285"/>
              <a:gd name="adj2" fmla="val 132259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2" algn="ctr"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(2</a:t>
            </a:r>
            <a:r>
              <a:rPr baseline="31999"/>
              <a:t>6</a:t>
            </a:r>
            <a:r>
              <a:t> &lt; 77 &lt; 2</a:t>
            </a:r>
            <a:r>
              <a:rPr baseline="31999"/>
              <a:t>7</a:t>
            </a:r>
            <a:r>
              <a:t>) ⇒ clave RSA de 7 bits</a:t>
            </a:r>
          </a:p>
        </p:txBody>
      </p:sp>
      <p:sp>
        <p:nvSpPr>
          <p:cNvPr id="227" name="Shape 227"/>
          <p:cNvSpPr/>
          <p:nvPr/>
        </p:nvSpPr>
        <p:spPr>
          <a:xfrm>
            <a:off x="3081679" y="7741262"/>
            <a:ext cx="6269807" cy="1745140"/>
          </a:xfrm>
          <a:prstGeom prst="wedgeEllipseCallout">
            <a:avLst>
              <a:gd name="adj1" fmla="val -39319"/>
              <a:gd name="adj2" fmla="val -63104"/>
            </a:avLst>
          </a:prstGeom>
          <a:solidFill>
            <a:schemeClr val="accent1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/>
          <a:lstStyle/>
          <a:p>
            <a:pPr lvl="2" algn="ctr">
              <a:lnSpc>
                <a:spcPct val="80000"/>
              </a:lnSpc>
              <a:spcBef>
                <a:spcPts val="0"/>
              </a:spcBef>
              <a:defRPr sz="2800">
                <a:solidFill>
                  <a:srgbClr val="FFFFFF"/>
                </a:solidFill>
                <a:latin typeface="+mn-lt"/>
                <a:ea typeface="+mn-ea"/>
                <a:cs typeface="+mn-cs"/>
                <a:sym typeface="DIN Condensed"/>
              </a:defRPr>
            </a:pPr>
            <a:r>
              <a:t>Función indicatriz de Euler; se define como el número de enteros positivos menores o iguales a n y coprimos con n</a:t>
            </a:r>
          </a:p>
        </p:txBody>
      </p:sp>
    </p:spTree>
  </p:cSld>
  <p:clrMapOvr>
    <a:masterClrMapping/>
  </p:clrMapOvr>
  <p:transition xmlns:p14="http://schemas.microsoft.com/office/powerpoint/2010/main" spd="med" advClick="1"/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7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750" fill="hold"/>
                                        <p:tgtEl>
                                          <p:spTgt spid="2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75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75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7" grpId="1"/>
      <p:bldP build="whole" bldLvl="1" animBg="1" rev="0" advAuto="0" spid="226" grpId="2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222222"/>
      </a:dk1>
      <a:lt1>
        <a:srgbClr val="838787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New_Template7">
  <a:themeElements>
    <a:clrScheme name="New_Template7">
      <a:dk1>
        <a:srgbClr val="000000"/>
      </a:dk1>
      <a:lt1>
        <a:srgbClr val="FFFFFF"/>
      </a:lt1>
      <a:dk2>
        <a:srgbClr val="222222"/>
      </a:dk2>
      <a:lt2>
        <a:srgbClr val="A6AAA9"/>
      </a:lt2>
      <a:accent1>
        <a:srgbClr val="34A5DA"/>
      </a:accent1>
      <a:accent2>
        <a:srgbClr val="3F969A"/>
      </a:accent2>
      <a:accent3>
        <a:srgbClr val="8ABE5E"/>
      </a:accent3>
      <a:accent4>
        <a:srgbClr val="FDCB56"/>
      </a:accent4>
      <a:accent5>
        <a:srgbClr val="E42832"/>
      </a:accent5>
      <a:accent6>
        <a:srgbClr val="C52060"/>
      </a:accent6>
      <a:hlink>
        <a:srgbClr val="0000FF"/>
      </a:hlink>
      <a:folHlink>
        <a:srgbClr val="FF00FF"/>
      </a:folHlink>
    </a:clrScheme>
    <a:fontScheme name="New_Template7">
      <a:majorFont>
        <a:latin typeface="DIN Condensed"/>
        <a:ea typeface="DIN Condensed"/>
        <a:cs typeface="DIN Condensed"/>
      </a:majorFont>
      <a:minorFont>
        <a:latin typeface="DIN Condensed"/>
        <a:ea typeface="DIN Condensed"/>
        <a:cs typeface="DIN Condensed"/>
      </a:minorFont>
    </a:fontScheme>
    <a:fmtScheme name="New_Template7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chemeClr val="accent1"/>
        </a:solidFill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584200" rtl="0" fontAlgn="auto" latinLnBrk="0" hangingPunct="0">
          <a:lnSpc>
            <a:spcPct val="8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all" i="0" spc="0" strike="noStrike" sz="2800" u="none" kumimoji="0" normalizeH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DIN Condensed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l" defTabSz="584200" rtl="0" fontAlgn="auto" latinLnBrk="0" hangingPunct="0">
          <a:lnSpc>
            <a:spcPct val="100000"/>
          </a:lnSpc>
          <a:spcBef>
            <a:spcPts val="240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2000" u="none" kumimoji="0" normalizeH="0">
            <a:ln>
              <a:noFill/>
            </a:ln>
            <a:solidFill>
              <a:srgbClr val="838787"/>
            </a:solidFill>
            <a:effectLst/>
            <a:uFillTx/>
            <a:latin typeface="Avenir Next Medium"/>
            <a:ea typeface="Avenir Next Medium"/>
            <a:cs typeface="Avenir Next Medium"/>
            <a:sym typeface="Avenir Next Medium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